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0"/>
  </p:notesMasterIdLst>
  <p:sldIdLst>
    <p:sldId id="256" r:id="rId2"/>
    <p:sldId id="259" r:id="rId3"/>
    <p:sldId id="263" r:id="rId4"/>
    <p:sldId id="270" r:id="rId5"/>
    <p:sldId id="271" r:id="rId6"/>
    <p:sldId id="272" r:id="rId7"/>
    <p:sldId id="260" r:id="rId8"/>
    <p:sldId id="269" r:id="rId9"/>
  </p:sldIdLst>
  <p:sldSz cx="12192000" cy="6858000"/>
  <p:notesSz cx="12192000" cy="6858000"/>
  <p:embeddedFontLst>
    <p:embeddedFont>
      <p:font typeface="Source Sans 3" panose="020B0604020202020204" charset="0"/>
      <p:regular r:id="rId11"/>
      <p:bold r:id="rId12"/>
      <p:italic r:id="rId13"/>
      <p:boldItalic r:id="rId14"/>
    </p:embeddedFont>
    <p:embeddedFont>
      <p:font typeface="Source Sans 3 Black" panose="020B0604020202020204" charset="0"/>
      <p:bold r:id="rId15"/>
      <p:boldItalic r:id="rId16"/>
    </p:embeddedFont>
    <p:embeddedFont>
      <p:font typeface="Source Sans 3 SemiBold" panose="020B0604020202020204" charset="0"/>
      <p:bold r:id="rId17"/>
      <p:boldItalic r:id="rId18"/>
    </p:embeddedFont>
    <p:embeddedFont>
      <p:font typeface="Source Sans Pro Black" panose="020B0803030403020204" pitchFamily="34" charset="0"/>
      <p:bold r:id="rId19"/>
      <p:boldItalic r:id="rId2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C5"/>
    <a:srgbClr val="11273F"/>
    <a:srgbClr val="FFFFFF"/>
    <a:srgbClr val="BAD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9FFD6-E3D0-421C-8F67-D34FA50B7E5F}" v="559" dt="2025-03-31T19:42:16.5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35"/>
    <p:restoredTop sz="94668"/>
  </p:normalViewPr>
  <p:slideViewPr>
    <p:cSldViewPr>
      <p:cViewPr varScale="1">
        <p:scale>
          <a:sx n="105" d="100"/>
          <a:sy n="105" d="100"/>
        </p:scale>
        <p:origin x="113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047021D-8839-D14D-B1F0-0C310D039388}" type="datetimeFigureOut">
              <a:rPr lang="de-DE" smtClean="0"/>
              <a:t>04.04.2025</a:t>
            </a:fld>
            <a:endParaRPr lang="de-DE"/>
          </a:p>
        </p:txBody>
      </p:sp>
      <p:sp>
        <p:nvSpPr>
          <p:cNvPr id="4" name="Folienbildplatzhalt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5464FDF-93C2-F04B-83BB-BF7E11FD9638}" type="slidenum">
              <a:rPr lang="de-DE" smtClean="0"/>
              <a:t>‹Nr.›</a:t>
            </a:fld>
            <a:endParaRPr lang="de-DE"/>
          </a:p>
        </p:txBody>
      </p:sp>
    </p:spTree>
    <p:extLst>
      <p:ext uri="{BB962C8B-B14F-4D97-AF65-F5344CB8AC3E}">
        <p14:creationId xmlns:p14="http://schemas.microsoft.com/office/powerpoint/2010/main" val="323316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464FDF-93C2-F04B-83BB-BF7E11FD9638}" type="slidenum">
              <a:rPr lang="de-DE" smtClean="0"/>
              <a:t>1</a:t>
            </a:fld>
            <a:endParaRPr lang="de-DE"/>
          </a:p>
        </p:txBody>
      </p:sp>
    </p:spTree>
    <p:extLst>
      <p:ext uri="{BB962C8B-B14F-4D97-AF65-F5344CB8AC3E}">
        <p14:creationId xmlns:p14="http://schemas.microsoft.com/office/powerpoint/2010/main" val="353057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7300" y="2094962"/>
            <a:ext cx="8392795" cy="558800"/>
          </a:xfrm>
          <a:prstGeom prst="rect">
            <a:avLst/>
          </a:prstGeom>
        </p:spPr>
        <p:txBody>
          <a:bodyPr wrap="square" lIns="0" tIns="0" rIns="0" bIns="0">
            <a:spAutoFit/>
          </a:bodyPr>
          <a:lstStyle>
            <a:lvl1pPr>
              <a:defRPr sz="3200" b="1" i="0">
                <a:solidFill>
                  <a:srgbClr val="007DC5"/>
                </a:solidFill>
                <a:latin typeface="Source Sans 3 Black"/>
                <a:cs typeface="Source Sans 3 Black"/>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sz="2400" b="0" i="0">
                <a:solidFill>
                  <a:srgbClr val="231F20"/>
                </a:solidFill>
                <a:latin typeface="Source Sans 3"/>
                <a:cs typeface="Source Sans 3"/>
              </a:defRPr>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7DC5"/>
                </a:solidFill>
                <a:latin typeface="Source Sans 3 Black"/>
                <a:cs typeface="Source Sans 3 Black"/>
              </a:defRPr>
            </a:lvl1pPr>
          </a:lstStyle>
          <a:p>
            <a:endParaRPr/>
          </a:p>
        </p:txBody>
      </p:sp>
      <p:sp>
        <p:nvSpPr>
          <p:cNvPr id="3" name="Holder 3"/>
          <p:cNvSpPr>
            <a:spLocks noGrp="1"/>
          </p:cNvSpPr>
          <p:nvPr>
            <p:ph type="body" idx="1"/>
          </p:nvPr>
        </p:nvSpPr>
        <p:spPr/>
        <p:txBody>
          <a:bodyPr lIns="0" tIns="0" rIns="0" bIns="0"/>
          <a:lstStyle>
            <a:lvl1pPr>
              <a:defRPr sz="2400" b="0" i="0">
                <a:solidFill>
                  <a:srgbClr val="231F20"/>
                </a:solidFill>
                <a:latin typeface="Source Sans 3"/>
                <a:cs typeface="Source Sans 3"/>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396048"/>
            <a:ext cx="7369175" cy="513080"/>
          </a:xfrm>
          <a:prstGeom prst="rect">
            <a:avLst/>
          </a:prstGeom>
        </p:spPr>
        <p:txBody>
          <a:bodyPr wrap="square" lIns="0" tIns="0" rIns="0" bIns="0">
            <a:spAutoFit/>
          </a:bodyPr>
          <a:lstStyle>
            <a:lvl1pPr>
              <a:defRPr sz="3200" b="1" i="0">
                <a:solidFill>
                  <a:srgbClr val="007DC5"/>
                </a:solidFill>
                <a:latin typeface="Source Sans 3 Black"/>
                <a:cs typeface="Source Sans 3 Black"/>
              </a:defRPr>
            </a:lvl1pPr>
          </a:lstStyle>
          <a:p>
            <a:endParaRPr/>
          </a:p>
        </p:txBody>
      </p:sp>
      <p:sp>
        <p:nvSpPr>
          <p:cNvPr id="3" name="Holder 3"/>
          <p:cNvSpPr>
            <a:spLocks noGrp="1"/>
          </p:cNvSpPr>
          <p:nvPr>
            <p:ph type="body" idx="1"/>
          </p:nvPr>
        </p:nvSpPr>
        <p:spPr>
          <a:xfrm>
            <a:off x="527300" y="1173610"/>
            <a:ext cx="10474325" cy="3058160"/>
          </a:xfrm>
          <a:prstGeom prst="rect">
            <a:avLst/>
          </a:prstGeom>
        </p:spPr>
        <p:txBody>
          <a:bodyPr wrap="square" lIns="0" tIns="0" rIns="0" bIns="0">
            <a:spAutoFit/>
          </a:bodyPr>
          <a:lstStyle>
            <a:lvl1pPr>
              <a:defRPr sz="2400" b="0" i="0">
                <a:solidFill>
                  <a:srgbClr val="231F20"/>
                </a:solidFill>
                <a:latin typeface="Source Sans 3"/>
                <a:cs typeface="Source Sans 3"/>
              </a:defRPr>
            </a:lvl1pPr>
          </a:lstStyle>
          <a:p>
            <a:endParaRPr/>
          </a:p>
        </p:txBody>
      </p:sp>
    </p:spTree>
  </p:cSld>
  <p:clrMap bg1="lt1" tx1="dk1" bg2="lt2" tx2="dk2" accent1="accent1" accent2="accent2" accent3="accent3" accent4="accent4" accent5="accent5" accent6="accent6" hlink="hlink" folHlink="folHlink"/>
  <p:sldLayoutIdLst>
    <p:sldLayoutId id="2147483665" r:id="rId1"/>
    <p:sldLayoutId id="2147483661" r:id="rId2"/>
    <p:sldLayoutId id="2147483662" r:id="rId3"/>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mailto:mail@ifz-muenchen.de" TargetMode="External"/><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hyperlink" Target="http://www.ifz-muenchen.d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62244ED-6982-7D47-A7D6-E50017DAF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object 4">
            <a:extLst>
              <a:ext uri="{FF2B5EF4-FFF2-40B4-BE49-F238E27FC236}">
                <a16:creationId xmlns:a16="http://schemas.microsoft.com/office/drawing/2014/main" id="{908F963A-D6CF-FA40-8B7B-1A2C62D90508}"/>
              </a:ext>
            </a:extLst>
          </p:cNvPr>
          <p:cNvSpPr/>
          <p:nvPr/>
        </p:nvSpPr>
        <p:spPr>
          <a:xfrm>
            <a:off x="305371" y="3438970"/>
            <a:ext cx="6066155" cy="3033395"/>
          </a:xfrm>
          <a:custGeom>
            <a:avLst/>
            <a:gdLst/>
            <a:ahLst/>
            <a:cxnLst/>
            <a:rect l="l" t="t" r="r" b="b"/>
            <a:pathLst>
              <a:path w="6066155" h="3033395">
                <a:moveTo>
                  <a:pt x="6066002" y="0"/>
                </a:moveTo>
                <a:lnTo>
                  <a:pt x="0" y="0"/>
                </a:lnTo>
                <a:lnTo>
                  <a:pt x="0" y="3033001"/>
                </a:lnTo>
                <a:lnTo>
                  <a:pt x="6066002" y="3033001"/>
                </a:lnTo>
                <a:lnTo>
                  <a:pt x="6066002" y="0"/>
                </a:lnTo>
                <a:close/>
              </a:path>
            </a:pathLst>
          </a:custGeom>
          <a:solidFill>
            <a:srgbClr val="007DC5"/>
          </a:solidFill>
        </p:spPr>
        <p:txBody>
          <a:bodyPr wrap="square" lIns="0" tIns="0" rIns="0" bIns="0" rtlCol="0"/>
          <a:lstStyle/>
          <a:p>
            <a:endParaRPr/>
          </a:p>
        </p:txBody>
      </p:sp>
      <p:sp>
        <p:nvSpPr>
          <p:cNvPr id="7" name="object 7"/>
          <p:cNvSpPr/>
          <p:nvPr/>
        </p:nvSpPr>
        <p:spPr>
          <a:xfrm>
            <a:off x="5675972" y="3890708"/>
            <a:ext cx="2256155" cy="2110105"/>
          </a:xfrm>
          <a:custGeom>
            <a:avLst/>
            <a:gdLst/>
            <a:ahLst/>
            <a:cxnLst/>
            <a:rect l="l" t="t" r="r" b="b"/>
            <a:pathLst>
              <a:path w="2256154" h="2110104">
                <a:moveTo>
                  <a:pt x="2256066" y="0"/>
                </a:moveTo>
                <a:lnTo>
                  <a:pt x="0" y="0"/>
                </a:lnTo>
                <a:lnTo>
                  <a:pt x="0" y="2109584"/>
                </a:lnTo>
                <a:lnTo>
                  <a:pt x="2256066" y="2109584"/>
                </a:lnTo>
                <a:lnTo>
                  <a:pt x="2256066" y="0"/>
                </a:lnTo>
                <a:close/>
              </a:path>
            </a:pathLst>
          </a:custGeom>
          <a:solidFill>
            <a:srgbClr val="DCDDDE"/>
          </a:solidFill>
        </p:spPr>
        <p:txBody>
          <a:bodyPr wrap="square" lIns="0" tIns="0" rIns="0" bIns="0" rtlCol="0"/>
          <a:lstStyle/>
          <a:p>
            <a:endParaRPr/>
          </a:p>
        </p:txBody>
      </p:sp>
      <p:sp>
        <p:nvSpPr>
          <p:cNvPr id="8" name="object 8"/>
          <p:cNvSpPr txBox="1"/>
          <p:nvPr/>
        </p:nvSpPr>
        <p:spPr>
          <a:xfrm>
            <a:off x="5486400" y="3890708"/>
            <a:ext cx="2743200" cy="1812291"/>
          </a:xfrm>
          <a:prstGeom prst="rect">
            <a:avLst/>
          </a:prstGeom>
        </p:spPr>
        <p:txBody>
          <a:bodyPr vert="horz" wrap="square" lIns="0" tIns="0" rIns="0" bIns="0" rtlCol="0">
            <a:spAutoFit/>
          </a:bodyPr>
          <a:lstStyle/>
          <a:p>
            <a:pPr>
              <a:lnSpc>
                <a:spcPct val="100000"/>
              </a:lnSpc>
            </a:pPr>
            <a:endParaRPr sz="1600" dirty="0">
              <a:latin typeface="Times New Roman"/>
              <a:cs typeface="Times New Roman"/>
            </a:endParaRPr>
          </a:p>
          <a:p>
            <a:pPr marL="251460" marR="272415" algn="l">
              <a:lnSpc>
                <a:spcPct val="109300"/>
              </a:lnSpc>
              <a:spcBef>
                <a:spcPts val="5"/>
              </a:spcBef>
            </a:pPr>
            <a:r>
              <a:rPr lang="de-DE" sz="1600" b="1" spc="-20" dirty="0">
                <a:solidFill>
                  <a:srgbClr val="231F20"/>
                </a:solidFill>
                <a:latin typeface="Source Sans 3 Black"/>
                <a:cs typeface="Source Sans 3 Black"/>
              </a:rPr>
              <a:t>Dr.</a:t>
            </a:r>
            <a:r>
              <a:rPr lang="de-DE" sz="1600" b="1" spc="-15" dirty="0">
                <a:solidFill>
                  <a:srgbClr val="231F20"/>
                </a:solidFill>
                <a:latin typeface="Source Sans 3 Black"/>
                <a:cs typeface="Source Sans 3 Black"/>
              </a:rPr>
              <a:t> </a:t>
            </a:r>
            <a:r>
              <a:rPr lang="de-DE" sz="1600" b="1" dirty="0">
                <a:solidFill>
                  <a:srgbClr val="231F20"/>
                </a:solidFill>
                <a:latin typeface="Source Sans 3 Black"/>
                <a:cs typeface="Source Sans 3 Black"/>
              </a:rPr>
              <a:t>Bernhard Gotto</a:t>
            </a:r>
            <a:endParaRPr lang="de-DE" sz="1600" dirty="0">
              <a:latin typeface="Source Sans 3 Black"/>
              <a:cs typeface="Source Sans 3 Black"/>
            </a:endParaRPr>
          </a:p>
          <a:p>
            <a:pPr marL="251460" marR="272415">
              <a:lnSpc>
                <a:spcPct val="109300"/>
              </a:lnSpc>
              <a:spcBef>
                <a:spcPts val="5"/>
              </a:spcBef>
            </a:pPr>
            <a:r>
              <a:rPr lang="de-DE" sz="1600" b="1" spc="35" dirty="0">
                <a:solidFill>
                  <a:srgbClr val="231F20"/>
                </a:solidFill>
                <a:latin typeface="Source Sans 3 Black"/>
                <a:cs typeface="Source Sans 3 Black"/>
              </a:rPr>
              <a:t>Historiker am Institut für Zeitgeschichte </a:t>
            </a:r>
          </a:p>
          <a:p>
            <a:pPr marL="251460" marR="272415">
              <a:lnSpc>
                <a:spcPct val="109300"/>
              </a:lnSpc>
              <a:spcBef>
                <a:spcPts val="5"/>
              </a:spcBef>
            </a:pPr>
            <a:endParaRPr sz="1600" dirty="0">
              <a:latin typeface="Source Sans 3 Black"/>
              <a:cs typeface="Source Sans 3 Black"/>
            </a:endParaRPr>
          </a:p>
          <a:p>
            <a:pPr marL="251460">
              <a:lnSpc>
                <a:spcPct val="100000"/>
              </a:lnSpc>
            </a:pPr>
            <a:r>
              <a:rPr lang="de-DE" sz="1600" b="1" spc="-10" dirty="0">
                <a:solidFill>
                  <a:srgbClr val="231F20"/>
                </a:solidFill>
                <a:latin typeface="Source Sans 3 Black"/>
                <a:cs typeface="Source Sans 3 Black"/>
              </a:rPr>
              <a:t>Pommelsbrunn, </a:t>
            </a:r>
            <a:br>
              <a:rPr lang="de-DE" sz="1600" b="1" spc="-10" dirty="0">
                <a:solidFill>
                  <a:srgbClr val="231F20"/>
                </a:solidFill>
                <a:latin typeface="Source Sans 3 Black"/>
                <a:cs typeface="Source Sans 3 Black"/>
              </a:rPr>
            </a:br>
            <a:r>
              <a:rPr lang="de-DE" sz="1600" b="1" spc="-10" dirty="0">
                <a:solidFill>
                  <a:srgbClr val="231F20"/>
                </a:solidFill>
                <a:latin typeface="Source Sans 3 Black"/>
                <a:cs typeface="Source Sans 3 Black"/>
              </a:rPr>
              <a:t>3. April 2025</a:t>
            </a:r>
            <a:endParaRPr sz="1600" dirty="0">
              <a:latin typeface="Source Sans 3 Black"/>
              <a:cs typeface="Source Sans 3 Black"/>
            </a:endParaRPr>
          </a:p>
        </p:txBody>
      </p:sp>
      <p:sp>
        <p:nvSpPr>
          <p:cNvPr id="21" name="Foliennummernplatzhalter 20">
            <a:extLst>
              <a:ext uri="{FF2B5EF4-FFF2-40B4-BE49-F238E27FC236}">
                <a16:creationId xmlns:a16="http://schemas.microsoft.com/office/drawing/2014/main" id="{8B7D3E4D-1693-A442-B22F-05D3D50C259E}"/>
              </a:ext>
            </a:extLst>
          </p:cNvPr>
          <p:cNvSpPr>
            <a:spLocks noGrp="1"/>
          </p:cNvSpPr>
          <p:nvPr>
            <p:ph type="sldNum" sz="quarter" idx="4294967295"/>
          </p:nvPr>
        </p:nvSpPr>
        <p:spPr>
          <a:xfrm>
            <a:off x="8782812" y="6377940"/>
            <a:ext cx="2805620" cy="342900"/>
          </a:xfrm>
          <a:prstGeom prst="rect">
            <a:avLst/>
          </a:prstGeom>
        </p:spPr>
        <p:txBody>
          <a:bodyPr/>
          <a:lstStyle/>
          <a:p>
            <a:fld id="{B6F15528-21DE-4FAA-801E-634DDDAF4B2B}" type="slidenum">
              <a:rPr lang="de-DE" smtClean="0"/>
              <a:t>1</a:t>
            </a:fld>
            <a:endParaRPr lang="de-DE"/>
          </a:p>
        </p:txBody>
      </p:sp>
      <p:sp>
        <p:nvSpPr>
          <p:cNvPr id="9" name="object 6">
            <a:extLst>
              <a:ext uri="{FF2B5EF4-FFF2-40B4-BE49-F238E27FC236}">
                <a16:creationId xmlns:a16="http://schemas.microsoft.com/office/drawing/2014/main" id="{6C11B825-B585-3047-9FFB-9DF667151150}"/>
              </a:ext>
            </a:extLst>
          </p:cNvPr>
          <p:cNvSpPr txBox="1">
            <a:spLocks/>
          </p:cNvSpPr>
          <p:nvPr/>
        </p:nvSpPr>
        <p:spPr>
          <a:xfrm>
            <a:off x="527300" y="3657600"/>
            <a:ext cx="4959100" cy="984885"/>
          </a:xfrm>
          <a:prstGeom prst="rect">
            <a:avLst/>
          </a:prstGeom>
        </p:spPr>
        <p:txBody>
          <a:bodyPr vert="horz" wrap="square" lIns="0" tIns="53340" rIns="0" bIns="0" rtlCol="0">
            <a:spAutoFit/>
          </a:bodyPr>
          <a:lstStyle>
            <a:lvl1pPr>
              <a:defRPr>
                <a:latin typeface="+mj-lt"/>
                <a:ea typeface="+mj-ea"/>
                <a:cs typeface="+mj-cs"/>
              </a:defRPr>
            </a:lvl1pPr>
          </a:lstStyle>
          <a:p>
            <a:pPr marL="12700" marR="5080">
              <a:lnSpc>
                <a:spcPts val="3600"/>
              </a:lnSpc>
              <a:spcBef>
                <a:spcPts val="420"/>
              </a:spcBef>
            </a:pPr>
            <a:r>
              <a:rPr lang="de-DE" sz="3200" b="1" spc="-10" dirty="0">
                <a:solidFill>
                  <a:srgbClr val="FFFFFF"/>
                </a:solidFill>
                <a:latin typeface="Source Sans 3 Black"/>
              </a:rPr>
              <a:t>Vom NS-Aktivist zum Heimatforscher</a:t>
            </a:r>
          </a:p>
        </p:txBody>
      </p:sp>
      <p:sp>
        <p:nvSpPr>
          <p:cNvPr id="10" name="object 7">
            <a:extLst>
              <a:ext uri="{FF2B5EF4-FFF2-40B4-BE49-F238E27FC236}">
                <a16:creationId xmlns:a16="http://schemas.microsoft.com/office/drawing/2014/main" id="{711816AF-CF51-A343-B783-EC0221B01698}"/>
              </a:ext>
            </a:extLst>
          </p:cNvPr>
          <p:cNvSpPr txBox="1"/>
          <p:nvPr/>
        </p:nvSpPr>
        <p:spPr>
          <a:xfrm>
            <a:off x="527300" y="4744837"/>
            <a:ext cx="4959100" cy="394980"/>
          </a:xfrm>
          <a:prstGeom prst="rect">
            <a:avLst/>
          </a:prstGeom>
        </p:spPr>
        <p:txBody>
          <a:bodyPr vert="horz" wrap="square" lIns="0" tIns="10160" rIns="0" bIns="0" rtlCol="0">
            <a:spAutoFit/>
          </a:bodyPr>
          <a:lstStyle/>
          <a:p>
            <a:pPr marL="12700" marR="5080">
              <a:lnSpc>
                <a:spcPts val="3000"/>
              </a:lnSpc>
              <a:spcBef>
                <a:spcPts val="80"/>
              </a:spcBef>
            </a:pPr>
            <a:r>
              <a:rPr lang="de-DE" sz="2400" dirty="0">
                <a:solidFill>
                  <a:srgbClr val="FFFFFF"/>
                </a:solidFill>
                <a:latin typeface="Source Sans 3"/>
                <a:cs typeface="Source Sans 3"/>
              </a:rPr>
              <a:t>Wilhelm </a:t>
            </a:r>
            <a:r>
              <a:rPr lang="de-DE" sz="2400" dirty="0" err="1">
                <a:solidFill>
                  <a:srgbClr val="FFFFFF"/>
                </a:solidFill>
                <a:latin typeface="Source Sans 3"/>
                <a:cs typeface="Source Sans 3"/>
              </a:rPr>
              <a:t>Aschka</a:t>
            </a:r>
            <a:r>
              <a:rPr lang="de-DE" sz="2400" dirty="0">
                <a:solidFill>
                  <a:srgbClr val="FFFFFF"/>
                </a:solidFill>
                <a:latin typeface="Source Sans 3"/>
                <a:cs typeface="Source Sans 3"/>
              </a:rPr>
              <a:t> (1900–1988)</a:t>
            </a:r>
            <a:endParaRPr sz="2400" dirty="0">
              <a:latin typeface="Source Sans 3"/>
              <a:cs typeface="Source Sans 3"/>
            </a:endParaRPr>
          </a:p>
        </p:txBody>
      </p:sp>
      <p:pic>
        <p:nvPicPr>
          <p:cNvPr id="11" name="Grafik 10">
            <a:extLst>
              <a:ext uri="{FF2B5EF4-FFF2-40B4-BE49-F238E27FC236}">
                <a16:creationId xmlns:a16="http://schemas.microsoft.com/office/drawing/2014/main" id="{C98EBC81-6238-8D42-8533-07E83BBAC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74" y="346787"/>
            <a:ext cx="2994608" cy="6023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BAD2ED"/>
          </a:solidFill>
        </p:spPr>
        <p:txBody>
          <a:bodyPr wrap="square" lIns="0" tIns="0" rIns="0" bIns="0" rtlCol="0"/>
          <a:lstStyle/>
          <a:p>
            <a:endParaRPr dirty="0"/>
          </a:p>
        </p:txBody>
      </p:sp>
      <p:sp>
        <p:nvSpPr>
          <p:cNvPr id="21" name="object 4">
            <a:extLst>
              <a:ext uri="{FF2B5EF4-FFF2-40B4-BE49-F238E27FC236}">
                <a16:creationId xmlns:a16="http://schemas.microsoft.com/office/drawing/2014/main" id="{4DDCCDD7-787A-E247-83C1-4F1A60EE10EE}"/>
              </a:ext>
            </a:extLst>
          </p:cNvPr>
          <p:cNvSpPr/>
          <p:nvPr/>
        </p:nvSpPr>
        <p:spPr>
          <a:xfrm>
            <a:off x="0" y="1609798"/>
            <a:ext cx="5571490" cy="4607408"/>
          </a:xfrm>
          <a:custGeom>
            <a:avLst/>
            <a:gdLst/>
            <a:ahLst/>
            <a:cxnLst/>
            <a:rect l="l" t="t" r="r" b="b"/>
            <a:pathLst>
              <a:path w="6066155" h="3033395">
                <a:moveTo>
                  <a:pt x="6066002" y="0"/>
                </a:moveTo>
                <a:lnTo>
                  <a:pt x="0" y="0"/>
                </a:lnTo>
                <a:lnTo>
                  <a:pt x="0" y="3033001"/>
                </a:lnTo>
                <a:lnTo>
                  <a:pt x="6066002" y="3033001"/>
                </a:lnTo>
                <a:lnTo>
                  <a:pt x="6066002" y="0"/>
                </a:lnTo>
                <a:close/>
              </a:path>
            </a:pathLst>
          </a:custGeom>
          <a:solidFill>
            <a:srgbClr val="007DC5"/>
          </a:solidFill>
        </p:spPr>
        <p:txBody>
          <a:bodyPr wrap="square" lIns="0" tIns="0" rIns="0" bIns="0" rtlCol="0"/>
          <a:lstStyle/>
          <a:p>
            <a:endParaRPr/>
          </a:p>
        </p:txBody>
      </p:sp>
      <p:sp>
        <p:nvSpPr>
          <p:cNvPr id="6" name="object 6"/>
          <p:cNvSpPr txBox="1">
            <a:spLocks noGrp="1"/>
          </p:cNvSpPr>
          <p:nvPr>
            <p:ph type="title"/>
          </p:nvPr>
        </p:nvSpPr>
        <p:spPr>
          <a:xfrm>
            <a:off x="304800" y="1788049"/>
            <a:ext cx="4050279" cy="523220"/>
          </a:xfrm>
          <a:prstGeom prst="rect">
            <a:avLst/>
          </a:prstGeom>
        </p:spPr>
        <p:txBody>
          <a:bodyPr vert="horz" wrap="square" lIns="0" tIns="53340" rIns="0" bIns="0" rtlCol="0">
            <a:spAutoFit/>
          </a:bodyPr>
          <a:lstStyle/>
          <a:p>
            <a:pPr marL="12700" marR="5080">
              <a:lnSpc>
                <a:spcPts val="3600"/>
              </a:lnSpc>
              <a:spcBef>
                <a:spcPts val="420"/>
              </a:spcBef>
            </a:pPr>
            <a:r>
              <a:rPr lang="de-DE" dirty="0">
                <a:solidFill>
                  <a:srgbClr val="FFFFFF"/>
                </a:solidFill>
              </a:rPr>
              <a:t>Quellengrundlage</a:t>
            </a:r>
            <a:endParaRPr spc="-25" dirty="0">
              <a:solidFill>
                <a:srgbClr val="FFFFFF"/>
              </a:solidFill>
            </a:endParaRPr>
          </a:p>
        </p:txBody>
      </p:sp>
      <p:sp>
        <p:nvSpPr>
          <p:cNvPr id="7" name="object 7"/>
          <p:cNvSpPr txBox="1"/>
          <p:nvPr/>
        </p:nvSpPr>
        <p:spPr>
          <a:xfrm>
            <a:off x="323088" y="2743200"/>
            <a:ext cx="5029200" cy="3536866"/>
          </a:xfrm>
          <a:prstGeom prst="rect">
            <a:avLst/>
          </a:prstGeom>
        </p:spPr>
        <p:txBody>
          <a:bodyPr vert="horz" wrap="square" lIns="0" tIns="10160" rIns="0" bIns="0" rtlCol="0">
            <a:spAutoFit/>
          </a:bodyPr>
          <a:lstStyle/>
          <a:p>
            <a:pPr marL="355600" marR="5080" indent="-342900">
              <a:lnSpc>
                <a:spcPts val="3000"/>
              </a:lnSpc>
              <a:spcBef>
                <a:spcPts val="80"/>
              </a:spcBef>
              <a:buFont typeface="Arial" panose="020B0604020202020204" pitchFamily="34" charset="0"/>
              <a:buChar char="•"/>
            </a:pPr>
            <a:r>
              <a:rPr lang="de-DE" sz="2400" dirty="0">
                <a:solidFill>
                  <a:srgbClr val="FFFFFF"/>
                </a:solidFill>
                <a:latin typeface="Source Sans 3"/>
                <a:cs typeface="Source Sans 3"/>
              </a:rPr>
              <a:t>Bundesarchiv Berlin: NSDAP- und SA-Mitgliedsakten</a:t>
            </a:r>
          </a:p>
          <a:p>
            <a:pPr marL="355600" marR="5080" indent="-342900">
              <a:lnSpc>
                <a:spcPts val="3000"/>
              </a:lnSpc>
              <a:spcBef>
                <a:spcPts val="80"/>
              </a:spcBef>
              <a:buFont typeface="Arial" panose="020B0604020202020204" pitchFamily="34" charset="0"/>
              <a:buChar char="•"/>
            </a:pPr>
            <a:r>
              <a:rPr lang="de-DE" sz="2400" dirty="0">
                <a:solidFill>
                  <a:srgbClr val="FFFFFF"/>
                </a:solidFill>
                <a:latin typeface="Source Sans 3"/>
                <a:cs typeface="Source Sans 3"/>
              </a:rPr>
              <a:t>Staatsarchiv Augsburg: Entnazifizier-</a:t>
            </a:r>
            <a:r>
              <a:rPr lang="de-DE" sz="2400" dirty="0" err="1">
                <a:solidFill>
                  <a:srgbClr val="FFFFFF"/>
                </a:solidFill>
                <a:latin typeface="Source Sans 3"/>
                <a:cs typeface="Source Sans 3"/>
              </a:rPr>
              <a:t>ungsakte</a:t>
            </a:r>
            <a:r>
              <a:rPr lang="de-DE" sz="2400" dirty="0">
                <a:solidFill>
                  <a:srgbClr val="FFFFFF"/>
                </a:solidFill>
                <a:latin typeface="Source Sans 3"/>
                <a:cs typeface="Source Sans 3"/>
              </a:rPr>
              <a:t>, DAF-Überlieferung</a:t>
            </a:r>
          </a:p>
          <a:p>
            <a:pPr marL="355600" marR="5080" indent="-342900">
              <a:lnSpc>
                <a:spcPts val="3000"/>
              </a:lnSpc>
              <a:spcBef>
                <a:spcPts val="80"/>
              </a:spcBef>
              <a:buFont typeface="Arial" panose="020B0604020202020204" pitchFamily="34" charset="0"/>
              <a:buChar char="•"/>
            </a:pPr>
            <a:r>
              <a:rPr lang="de-DE" sz="2400" dirty="0">
                <a:solidFill>
                  <a:srgbClr val="FFFFFF"/>
                </a:solidFill>
                <a:latin typeface="Source Sans 3"/>
                <a:cs typeface="Source Sans 3"/>
              </a:rPr>
              <a:t>Verordnungsblatt NSDAP Gau Schwaben „Der Politische Soldat“</a:t>
            </a:r>
          </a:p>
          <a:p>
            <a:pPr marL="355600" marR="5080" indent="-342900">
              <a:lnSpc>
                <a:spcPts val="3000"/>
              </a:lnSpc>
              <a:spcBef>
                <a:spcPts val="80"/>
              </a:spcBef>
              <a:buFont typeface="Arial" panose="020B0604020202020204" pitchFamily="34" charset="0"/>
              <a:buChar char="•"/>
            </a:pPr>
            <a:r>
              <a:rPr lang="de-DE" sz="2400" dirty="0">
                <a:solidFill>
                  <a:srgbClr val="FFFFFF"/>
                </a:solidFill>
                <a:latin typeface="Source Sans 3"/>
                <a:cs typeface="Source Sans 3"/>
              </a:rPr>
              <a:t>Meldeunterlagen</a:t>
            </a:r>
          </a:p>
          <a:p>
            <a:pPr marL="355600" marR="5080" indent="-342900">
              <a:lnSpc>
                <a:spcPts val="3000"/>
              </a:lnSpc>
              <a:spcBef>
                <a:spcPts val="80"/>
              </a:spcBef>
              <a:buFont typeface="Arial" panose="020B0604020202020204" pitchFamily="34" charset="0"/>
              <a:buChar char="•"/>
            </a:pPr>
            <a:r>
              <a:rPr lang="de-DE" sz="2400" dirty="0">
                <a:solidFill>
                  <a:srgbClr val="FFFFFF"/>
                </a:solidFill>
                <a:latin typeface="Source Sans 3"/>
                <a:cs typeface="Source Sans 3"/>
              </a:rPr>
              <a:t>Heimatkundliche Artikel</a:t>
            </a:r>
          </a:p>
          <a:p>
            <a:pPr marL="355600" marR="5080" indent="-342900">
              <a:lnSpc>
                <a:spcPts val="3000"/>
              </a:lnSpc>
              <a:spcBef>
                <a:spcPts val="80"/>
              </a:spcBef>
              <a:buFont typeface="Arial" panose="020B0604020202020204" pitchFamily="34" charset="0"/>
              <a:buChar char="•"/>
            </a:pPr>
            <a:endParaRPr lang="de-DE" sz="2400" dirty="0">
              <a:solidFill>
                <a:srgbClr val="FFFFFF"/>
              </a:solidFill>
              <a:latin typeface="Source Sans 3"/>
              <a:cs typeface="Source Sans 3"/>
            </a:endParaRPr>
          </a:p>
        </p:txBody>
      </p:sp>
      <p:pic>
        <p:nvPicPr>
          <p:cNvPr id="18" name="Grafik 17">
            <a:extLst>
              <a:ext uri="{FF2B5EF4-FFF2-40B4-BE49-F238E27FC236}">
                <a16:creationId xmlns:a16="http://schemas.microsoft.com/office/drawing/2014/main" id="{68461241-E733-654C-936A-69D2E3E2F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74" y="346787"/>
            <a:ext cx="2994608" cy="602315"/>
          </a:xfrm>
          <a:prstGeom prst="rect">
            <a:avLst/>
          </a:prstGeom>
        </p:spPr>
      </p:pic>
      <p:pic>
        <p:nvPicPr>
          <p:cNvPr id="19" name="Grafik 18" descr="Ein Bild, das Text, Handschrift, Papier, Tinte enthält.&#10;&#10;KI-generierte Inhalte können fehlerhaft sein.">
            <a:extLst>
              <a:ext uri="{FF2B5EF4-FFF2-40B4-BE49-F238E27FC236}">
                <a16:creationId xmlns:a16="http://schemas.microsoft.com/office/drawing/2014/main" id="{0370311F-F260-A485-9F94-88BBC95B0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050279" y="2089707"/>
            <a:ext cx="2971799" cy="5283198"/>
          </a:xfrm>
          <a:prstGeom prst="rect">
            <a:avLst/>
          </a:prstGeom>
        </p:spPr>
      </p:pic>
      <p:pic>
        <p:nvPicPr>
          <p:cNvPr id="23" name="Grafik 22" descr="Ein Bild, das Text, Schrift, Zahl, Dokument enthält.&#10;&#10;KI-generierte Inhalte können fehlerhaft sein.">
            <a:extLst>
              <a:ext uri="{FF2B5EF4-FFF2-40B4-BE49-F238E27FC236}">
                <a16:creationId xmlns:a16="http://schemas.microsoft.com/office/drawing/2014/main" id="{DFBDC96F-513A-F821-B516-F46FABEF3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850" y="1683101"/>
            <a:ext cx="4646767" cy="3272028"/>
          </a:xfrm>
          <a:prstGeom prst="rect">
            <a:avLst/>
          </a:prstGeom>
        </p:spPr>
      </p:pic>
      <p:pic>
        <p:nvPicPr>
          <p:cNvPr id="14" name="Grafik 13" descr="Ein Bild, das Text, Schrift enthält.&#10;&#10;KI-generierte Inhalte können fehlerhaft sein.">
            <a:extLst>
              <a:ext uri="{FF2B5EF4-FFF2-40B4-BE49-F238E27FC236}">
                <a16:creationId xmlns:a16="http://schemas.microsoft.com/office/drawing/2014/main" id="{D3AF1AC6-7A07-9FFE-06C0-B40D7444899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4062" t="1111" r="2477" b="6667"/>
          <a:stretch/>
        </p:blipFill>
        <p:spPr>
          <a:xfrm rot="-780000">
            <a:off x="5574210" y="304497"/>
            <a:ext cx="3223977" cy="4535424"/>
          </a:xfrm>
          <a:prstGeom prst="rect">
            <a:avLst/>
          </a:prstGeom>
        </p:spPr>
      </p:pic>
      <p:pic>
        <p:nvPicPr>
          <p:cNvPr id="25" name="Grafik 24" descr="Ein Bild, das Text, Handschrift, Papier, Papierprodukt enthält.&#10;&#10;KI-generierte Inhalte können fehlerhaft sein.">
            <a:extLst>
              <a:ext uri="{FF2B5EF4-FFF2-40B4-BE49-F238E27FC236}">
                <a16:creationId xmlns:a16="http://schemas.microsoft.com/office/drawing/2014/main" id="{9C0C782A-47C9-B5F6-BA15-6C6DBC8850EB}"/>
              </a:ext>
            </a:extLst>
          </p:cNvPr>
          <p:cNvPicPr>
            <a:picLocks noChangeAspect="1"/>
          </p:cNvPicPr>
          <p:nvPr/>
        </p:nvPicPr>
        <p:blipFill>
          <a:blip r:embed="rId7" cstate="print">
            <a:extLst>
              <a:ext uri="{28A0092B-C50C-407E-A947-70E740481C1C}">
                <a14:useLocalDpi xmlns:a14="http://schemas.microsoft.com/office/drawing/2010/main" val="0"/>
              </a:ext>
            </a:extLst>
          </a:blip>
          <a:srcRect l="9142" t="3334" r="11499"/>
          <a:stretch/>
        </p:blipFill>
        <p:spPr>
          <a:xfrm rot="420000">
            <a:off x="8064359" y="2549338"/>
            <a:ext cx="3987356" cy="3434653"/>
          </a:xfrm>
          <a:prstGeom prst="rect">
            <a:avLst/>
          </a:prstGeom>
        </p:spPr>
      </p:pic>
      <p:sp>
        <p:nvSpPr>
          <p:cNvPr id="26" name="object 3">
            <a:extLst>
              <a:ext uri="{FF2B5EF4-FFF2-40B4-BE49-F238E27FC236}">
                <a16:creationId xmlns:a16="http://schemas.microsoft.com/office/drawing/2014/main" id="{1754B3EC-99FF-9DF1-3360-9F3D77AFE356}"/>
              </a:ext>
            </a:extLst>
          </p:cNvPr>
          <p:cNvSpPr txBox="1"/>
          <p:nvPr/>
        </p:nvSpPr>
        <p:spPr>
          <a:xfrm>
            <a:off x="10210800" y="6422451"/>
            <a:ext cx="854062"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r>
              <a:rPr lang="de-DE" dirty="0">
                <a:solidFill>
                  <a:srgbClr val="007DC5"/>
                </a:solidFill>
              </a:rPr>
              <a:t>3.4.2025</a:t>
            </a:r>
            <a:endParaRPr dirty="0">
              <a:solidFill>
                <a:srgbClr val="007DC5"/>
              </a:solidFill>
            </a:endParaRPr>
          </a:p>
        </p:txBody>
      </p:sp>
      <p:sp>
        <p:nvSpPr>
          <p:cNvPr id="27" name="object 2">
            <a:extLst>
              <a:ext uri="{FF2B5EF4-FFF2-40B4-BE49-F238E27FC236}">
                <a16:creationId xmlns:a16="http://schemas.microsoft.com/office/drawing/2014/main" id="{1D4CC1F0-EAD6-81B0-29CE-00B5309D7268}"/>
              </a:ext>
            </a:extLst>
          </p:cNvPr>
          <p:cNvSpPr txBox="1"/>
          <p:nvPr/>
        </p:nvSpPr>
        <p:spPr>
          <a:xfrm>
            <a:off x="11430000" y="6422451"/>
            <a:ext cx="235277"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fld id="{9BAEF491-9A49-4EE1-AE34-6266C14BD4EE}" type="slidenum">
              <a:rPr lang="de-DE">
                <a:solidFill>
                  <a:srgbClr val="007DC5"/>
                </a:solidFill>
              </a:rPr>
              <a:t>2</a:t>
            </a:fld>
            <a:endParaRPr dirty="0">
              <a:solidFill>
                <a:srgbClr val="007DC5"/>
              </a:solidFill>
            </a:endParaRPr>
          </a:p>
        </p:txBody>
      </p:sp>
      <p:sp>
        <p:nvSpPr>
          <p:cNvPr id="28" name="object 4">
            <a:extLst>
              <a:ext uri="{FF2B5EF4-FFF2-40B4-BE49-F238E27FC236}">
                <a16:creationId xmlns:a16="http://schemas.microsoft.com/office/drawing/2014/main" id="{D09F9E87-D5EF-10E6-60EE-37935C80FAC4}"/>
              </a:ext>
            </a:extLst>
          </p:cNvPr>
          <p:cNvSpPr txBox="1"/>
          <p:nvPr/>
        </p:nvSpPr>
        <p:spPr>
          <a:xfrm>
            <a:off x="544898" y="6422451"/>
            <a:ext cx="9384711" cy="197490"/>
          </a:xfrm>
          <a:prstGeom prst="rect">
            <a:avLst/>
          </a:prstGeom>
        </p:spPr>
        <p:txBody>
          <a:bodyPr vert="horz" wrap="square" lIns="0" tIns="12700" rIns="0" bIns="0" rtlCol="0">
            <a:spAutoFit/>
          </a:bodyPr>
          <a:lstStyle/>
          <a:p>
            <a:pPr marL="12700" algn="l">
              <a:lnSpc>
                <a:spcPct val="100000"/>
              </a:lnSpc>
              <a:spcBef>
                <a:spcPts val="100"/>
              </a:spcBef>
            </a:pPr>
            <a:r>
              <a:rPr lang="de-DE" sz="1200" dirty="0">
                <a:solidFill>
                  <a:srgbClr val="007DC5"/>
                </a:solidFill>
                <a:latin typeface="Source Sans 3"/>
                <a:cs typeface="Source Sans 3"/>
              </a:rPr>
              <a:t>Dr. Bernhard Gotto: Expertise über Wilhelm </a:t>
            </a:r>
            <a:r>
              <a:rPr lang="de-DE" sz="1200" dirty="0" err="1">
                <a:solidFill>
                  <a:srgbClr val="007DC5"/>
                </a:solidFill>
                <a:latin typeface="Source Sans 3"/>
                <a:cs typeface="Source Sans 3"/>
              </a:rPr>
              <a:t>Aschka</a:t>
            </a:r>
            <a:r>
              <a:rPr lang="de-DE" sz="1200" dirty="0">
                <a:solidFill>
                  <a:srgbClr val="007DC5"/>
                </a:solidFill>
                <a:latin typeface="Source Sans 3"/>
                <a:cs typeface="Source Sans 3"/>
              </a:rPr>
              <a:t> </a:t>
            </a:r>
            <a:endParaRPr sz="1200" dirty="0">
              <a:solidFill>
                <a:srgbClr val="007DC5"/>
              </a:solidFill>
              <a:latin typeface="Source Sans 3"/>
              <a:cs typeface="Source Sans 3"/>
            </a:endParaRPr>
          </a:p>
        </p:txBody>
      </p:sp>
      <p:pic>
        <p:nvPicPr>
          <p:cNvPr id="30" name="Grafik 29" descr="Ein Bild, das Text, Zeitung enthält.&#10;&#10;KI-generierte Inhalte können fehlerhaft sein.">
            <a:extLst>
              <a:ext uri="{FF2B5EF4-FFF2-40B4-BE49-F238E27FC236}">
                <a16:creationId xmlns:a16="http://schemas.microsoft.com/office/drawing/2014/main" id="{F3E88C25-143D-7D8A-9F9D-73669509C4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964" y="573738"/>
            <a:ext cx="4883313" cy="4208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decel="62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10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ID="2" presetClass="entr" presetSubtype="12" fill="hold" nodeType="after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250" fill="hold"/>
                                        <p:tgtEl>
                                          <p:spTgt spid="14"/>
                                        </p:tgtEl>
                                        <p:attrNameLst>
                                          <p:attrName>ppt_x</p:attrName>
                                        </p:attrNameLst>
                                      </p:cBhvr>
                                      <p:tavLst>
                                        <p:tav tm="0">
                                          <p:val>
                                            <p:strVal val="0-#ppt_w/2"/>
                                          </p:val>
                                        </p:tav>
                                        <p:tav tm="100000">
                                          <p:val>
                                            <p:strVal val="#ppt_x"/>
                                          </p:val>
                                        </p:tav>
                                      </p:tavLst>
                                    </p:anim>
                                    <p:anim calcmode="lin" valueType="num">
                                      <p:cBhvr additive="base">
                                        <p:cTn id="18" dur="125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4250"/>
                            </p:stCondLst>
                            <p:childTnLst>
                              <p:par>
                                <p:cTn id="20" presetID="2" presetClass="entr" presetSubtype="6" fill="hold" nodeType="afterEffect">
                                  <p:stCondLst>
                                    <p:cond delay="150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750" fill="hold"/>
                                        <p:tgtEl>
                                          <p:spTgt spid="25"/>
                                        </p:tgtEl>
                                        <p:attrNameLst>
                                          <p:attrName>ppt_x</p:attrName>
                                        </p:attrNameLst>
                                      </p:cBhvr>
                                      <p:tavLst>
                                        <p:tav tm="0">
                                          <p:val>
                                            <p:strVal val="1+#ppt_w/2"/>
                                          </p:val>
                                        </p:tav>
                                        <p:tav tm="100000">
                                          <p:val>
                                            <p:strVal val="#ppt_x"/>
                                          </p:val>
                                        </p:tav>
                                      </p:tavLst>
                                    </p:anim>
                                    <p:anim calcmode="lin" valueType="num">
                                      <p:cBhvr additive="base">
                                        <p:cTn id="23" dur="75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6500"/>
                            </p:stCondLst>
                            <p:childTnLst>
                              <p:par>
                                <p:cTn id="25" presetID="2" presetClass="entr" presetSubtype="1" fill="hold" nodeType="afterEffect">
                                  <p:stCondLst>
                                    <p:cond delay="10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527300" y="396048"/>
            <a:ext cx="11124835" cy="505267"/>
          </a:xfrm>
          <a:prstGeom prst="rect">
            <a:avLst/>
          </a:prstGeom>
        </p:spPr>
        <p:txBody>
          <a:bodyPr vert="horz" wrap="square" lIns="0" tIns="12700" rIns="0" bIns="0" rtlCol="0">
            <a:spAutoFit/>
          </a:bodyPr>
          <a:lstStyle/>
          <a:p>
            <a:pPr marL="12700">
              <a:lnSpc>
                <a:spcPct val="100000"/>
              </a:lnSpc>
              <a:spcBef>
                <a:spcPts val="100"/>
              </a:spcBef>
            </a:pPr>
            <a:r>
              <a:rPr lang="de-DE" dirty="0"/>
              <a:t>Berufliche und politische Sozialisation bis 1933</a:t>
            </a:r>
            <a:endParaRPr spc="-25" dirty="0"/>
          </a:p>
        </p:txBody>
      </p:sp>
      <p:sp>
        <p:nvSpPr>
          <p:cNvPr id="6" name="object 6"/>
          <p:cNvSpPr txBox="1"/>
          <p:nvPr/>
        </p:nvSpPr>
        <p:spPr>
          <a:xfrm>
            <a:off x="527300" y="1173610"/>
            <a:ext cx="5873500" cy="4719241"/>
          </a:xfrm>
          <a:prstGeom prst="rect">
            <a:avLst/>
          </a:prstGeom>
          <a:solidFill>
            <a:srgbClr val="BAD2ED"/>
          </a:solidFill>
        </p:spPr>
        <p:txBody>
          <a:bodyPr vert="horz" wrap="square" lIns="0" tIns="12700" rIns="0" bIns="0" rtlCol="0">
            <a:spAutoFit/>
          </a:bodyPr>
          <a:lstStyle/>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stammt aus einfachen Verhältnissen</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1918 Kriegsfreiwilliger, bleibt ohne größere Kampferfahrungen </a:t>
            </a:r>
          </a:p>
          <a:p>
            <a:pPr marL="355600" marR="496570" indent="-342900">
              <a:lnSpc>
                <a:spcPts val="3000"/>
              </a:lnSpc>
              <a:spcBef>
                <a:spcPts val="100"/>
              </a:spcBef>
              <a:buFont typeface="Arial" panose="020B0604020202020204" pitchFamily="34" charset="0"/>
              <a:buChar char="•"/>
            </a:pPr>
            <a:r>
              <a:rPr lang="de-DE" sz="2400" dirty="0">
                <a:latin typeface="Source Sans 3"/>
                <a:cs typeface="Source Sans 3"/>
              </a:rPr>
              <a:t>Ab 1922 Mitglied im Bund Oberland u. Bund „Reichskriegsflagge“</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Aktiver Teilnehmer am Hitlerputsch</a:t>
            </a:r>
          </a:p>
          <a:p>
            <a:pPr marL="355600" marR="496570" indent="-342900">
              <a:lnSpc>
                <a:spcPts val="3000"/>
              </a:lnSpc>
              <a:spcBef>
                <a:spcPts val="100"/>
              </a:spcBef>
              <a:buFont typeface="Arial" panose="020B0604020202020204" pitchFamily="34" charset="0"/>
              <a:buChar char="•"/>
            </a:pPr>
            <a:r>
              <a:rPr lang="de-DE" sz="2400" spc="-10" dirty="0">
                <a:solidFill>
                  <a:srgbClr val="231F20"/>
                </a:solidFill>
                <a:latin typeface="Source Sans 3"/>
                <a:cs typeface="Source Sans 3"/>
              </a:rPr>
              <a:t>Seit 1928 NSDAP-Mitglied u. SA-Führer</a:t>
            </a:r>
          </a:p>
          <a:p>
            <a:pPr marL="355600" marR="496570" indent="-342900">
              <a:lnSpc>
                <a:spcPts val="3000"/>
              </a:lnSpc>
              <a:spcBef>
                <a:spcPts val="100"/>
              </a:spcBef>
              <a:buFont typeface="Arial" panose="020B0604020202020204" pitchFamily="34" charset="0"/>
              <a:buChar char="•"/>
            </a:pPr>
            <a:r>
              <a:rPr lang="de-DE" sz="2400" spc="-10" dirty="0">
                <a:solidFill>
                  <a:srgbClr val="231F20"/>
                </a:solidFill>
                <a:latin typeface="Source Sans 3"/>
                <a:cs typeface="Source Sans 3"/>
              </a:rPr>
              <a:t>1931-1933 Referent der NSDAP-Reichsführerschule in München</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Kaufmännischer Werdegang und Aufstieg bei </a:t>
            </a:r>
            <a:r>
              <a:rPr lang="de-DE" sz="2400" dirty="0" err="1">
                <a:solidFill>
                  <a:srgbClr val="231F20"/>
                </a:solidFill>
                <a:latin typeface="Source Sans 3"/>
                <a:cs typeface="Source Sans 3"/>
              </a:rPr>
              <a:t>Alpursa</a:t>
            </a:r>
            <a:r>
              <a:rPr lang="de-DE" sz="2400" dirty="0">
                <a:solidFill>
                  <a:srgbClr val="231F20"/>
                </a:solidFill>
                <a:latin typeface="Source Sans 3"/>
                <a:cs typeface="Source Sans 3"/>
              </a:rPr>
              <a:t> AG</a:t>
            </a:r>
          </a:p>
          <a:p>
            <a:pPr marL="355600" marR="496570" indent="-342900">
              <a:lnSpc>
                <a:spcPts val="3000"/>
              </a:lnSpc>
              <a:spcBef>
                <a:spcPts val="100"/>
              </a:spcBef>
              <a:buFont typeface="Arial" panose="020B0604020202020204" pitchFamily="34" charset="0"/>
              <a:buChar char="•"/>
            </a:pPr>
            <a:endParaRPr lang="de-DE" sz="2400" spc="-10" dirty="0">
              <a:solidFill>
                <a:srgbClr val="231F20"/>
              </a:solidFill>
              <a:latin typeface="Source Sans 3"/>
              <a:cs typeface="Source Sans 3"/>
            </a:endParaRPr>
          </a:p>
        </p:txBody>
      </p:sp>
      <p:sp>
        <p:nvSpPr>
          <p:cNvPr id="16" name="object 3">
            <a:extLst>
              <a:ext uri="{FF2B5EF4-FFF2-40B4-BE49-F238E27FC236}">
                <a16:creationId xmlns:a16="http://schemas.microsoft.com/office/drawing/2014/main" id="{562DB08A-B266-AE16-AEE2-D8ADE2F4F1DA}"/>
              </a:ext>
            </a:extLst>
          </p:cNvPr>
          <p:cNvSpPr txBox="1"/>
          <p:nvPr/>
        </p:nvSpPr>
        <p:spPr>
          <a:xfrm>
            <a:off x="10210800" y="6422451"/>
            <a:ext cx="854062"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r>
              <a:rPr lang="de-DE" dirty="0">
                <a:solidFill>
                  <a:srgbClr val="007DC5"/>
                </a:solidFill>
              </a:rPr>
              <a:t>3.4.2025</a:t>
            </a:r>
          </a:p>
        </p:txBody>
      </p:sp>
      <p:sp>
        <p:nvSpPr>
          <p:cNvPr id="17" name="object 2">
            <a:extLst>
              <a:ext uri="{FF2B5EF4-FFF2-40B4-BE49-F238E27FC236}">
                <a16:creationId xmlns:a16="http://schemas.microsoft.com/office/drawing/2014/main" id="{3F389D0C-3096-63BB-6850-C158B026FAAF}"/>
              </a:ext>
            </a:extLst>
          </p:cNvPr>
          <p:cNvSpPr txBox="1"/>
          <p:nvPr/>
        </p:nvSpPr>
        <p:spPr>
          <a:xfrm>
            <a:off x="11430000" y="6422451"/>
            <a:ext cx="235277"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fld id="{9BAEF491-9A49-4EE1-AE34-6266C14BD4EE}" type="slidenum">
              <a:rPr lang="de-DE">
                <a:solidFill>
                  <a:srgbClr val="007DC5"/>
                </a:solidFill>
              </a:rPr>
              <a:t>3</a:t>
            </a:fld>
            <a:endParaRPr dirty="0">
              <a:solidFill>
                <a:srgbClr val="007DC5"/>
              </a:solidFill>
            </a:endParaRPr>
          </a:p>
        </p:txBody>
      </p:sp>
      <p:sp>
        <p:nvSpPr>
          <p:cNvPr id="3" name="Textfeld 2">
            <a:extLst>
              <a:ext uri="{FF2B5EF4-FFF2-40B4-BE49-F238E27FC236}">
                <a16:creationId xmlns:a16="http://schemas.microsoft.com/office/drawing/2014/main" id="{C7A03A7A-8120-DAB1-1E37-CAA64BCD5298}"/>
              </a:ext>
            </a:extLst>
          </p:cNvPr>
          <p:cNvSpPr txBox="1"/>
          <p:nvPr/>
        </p:nvSpPr>
        <p:spPr>
          <a:xfrm>
            <a:off x="5637276" y="2971800"/>
            <a:ext cx="914400" cy="914400"/>
          </a:xfrm>
          <a:prstGeom prst="rect">
            <a:avLst/>
          </a:prstGeom>
          <a:noFill/>
        </p:spPr>
        <p:txBody>
          <a:bodyPr wrap="square" rtlCol="0">
            <a:spAutoFit/>
          </a:bodyPr>
          <a:lstStyle/>
          <a:p>
            <a:endParaRPr lang="de-DE" dirty="0"/>
          </a:p>
        </p:txBody>
      </p:sp>
      <p:sp>
        <p:nvSpPr>
          <p:cNvPr id="11" name="object 4">
            <a:extLst>
              <a:ext uri="{FF2B5EF4-FFF2-40B4-BE49-F238E27FC236}">
                <a16:creationId xmlns:a16="http://schemas.microsoft.com/office/drawing/2014/main" id="{9CB4DCB5-E61A-6EC8-194E-64DD8C96E471}"/>
              </a:ext>
            </a:extLst>
          </p:cNvPr>
          <p:cNvSpPr txBox="1"/>
          <p:nvPr/>
        </p:nvSpPr>
        <p:spPr>
          <a:xfrm>
            <a:off x="544898" y="6422451"/>
            <a:ext cx="9384711" cy="197490"/>
          </a:xfrm>
          <a:prstGeom prst="rect">
            <a:avLst/>
          </a:prstGeom>
        </p:spPr>
        <p:txBody>
          <a:bodyPr vert="horz" wrap="square" lIns="0" tIns="12700" rIns="0" bIns="0" rtlCol="0">
            <a:spAutoFit/>
          </a:bodyPr>
          <a:lstStyle/>
          <a:p>
            <a:pPr marL="12700" algn="l">
              <a:lnSpc>
                <a:spcPct val="100000"/>
              </a:lnSpc>
              <a:spcBef>
                <a:spcPts val="100"/>
              </a:spcBef>
            </a:pPr>
            <a:r>
              <a:rPr lang="de-DE" sz="1200" dirty="0">
                <a:solidFill>
                  <a:srgbClr val="007DC5"/>
                </a:solidFill>
                <a:latin typeface="Source Sans 3"/>
                <a:cs typeface="Source Sans 3"/>
              </a:rPr>
              <a:t>Dr. Bernhard Gotto: Expertise über Wilhelm </a:t>
            </a:r>
            <a:r>
              <a:rPr lang="de-DE" sz="1200" dirty="0" err="1">
                <a:solidFill>
                  <a:srgbClr val="007DC5"/>
                </a:solidFill>
                <a:latin typeface="Source Sans 3"/>
                <a:cs typeface="Source Sans 3"/>
              </a:rPr>
              <a:t>Aschka</a:t>
            </a:r>
            <a:r>
              <a:rPr lang="de-DE" sz="1200" dirty="0">
                <a:solidFill>
                  <a:srgbClr val="007DC5"/>
                </a:solidFill>
                <a:latin typeface="Source Sans 3"/>
                <a:cs typeface="Source Sans 3"/>
              </a:rPr>
              <a:t> </a:t>
            </a:r>
            <a:endParaRPr sz="1200" dirty="0">
              <a:solidFill>
                <a:srgbClr val="007DC5"/>
              </a:solidFill>
              <a:latin typeface="Source Sans 3"/>
              <a:cs typeface="Source Sans 3"/>
            </a:endParaRPr>
          </a:p>
        </p:txBody>
      </p:sp>
      <p:pic>
        <p:nvPicPr>
          <p:cNvPr id="13" name="Grafik 12" descr="Ein Bild, das Menschliches Gesicht, Kleidung, Mann, Porträt enthält.&#10;&#10;KI-generierte Inhalte können fehlerhaft sein.">
            <a:extLst>
              <a:ext uri="{FF2B5EF4-FFF2-40B4-BE49-F238E27FC236}">
                <a16:creationId xmlns:a16="http://schemas.microsoft.com/office/drawing/2014/main" id="{3BEF8127-2B06-7216-BCF8-53F29B0F2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572" y="1173610"/>
            <a:ext cx="4116208" cy="5116977"/>
          </a:xfrm>
          <a:prstGeom prst="rect">
            <a:avLst/>
          </a:prstGeom>
        </p:spPr>
      </p:pic>
      <p:pic>
        <p:nvPicPr>
          <p:cNvPr id="20" name="Grafik 19" descr="Ein Bild, das Box, Kunst, Behälter, Sammelstück enthält.&#10;&#10;KI-generierte Inhalte können fehlerhaft sein.">
            <a:extLst>
              <a:ext uri="{FF2B5EF4-FFF2-40B4-BE49-F238E27FC236}">
                <a16:creationId xmlns:a16="http://schemas.microsoft.com/office/drawing/2014/main" id="{FF1AA172-C30F-D656-63BB-BF05F82CE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0891">
            <a:off x="9730469" y="1097181"/>
            <a:ext cx="2387119" cy="3219835"/>
          </a:xfrm>
          <a:prstGeom prst="rect">
            <a:avLst/>
          </a:prstGeom>
        </p:spPr>
      </p:pic>
      <p:sp>
        <p:nvSpPr>
          <p:cNvPr id="21" name="object 11">
            <a:extLst>
              <a:ext uri="{FF2B5EF4-FFF2-40B4-BE49-F238E27FC236}">
                <a16:creationId xmlns:a16="http://schemas.microsoft.com/office/drawing/2014/main" id="{C8FD2643-943E-5706-137D-CD8FFFB8979B}"/>
              </a:ext>
            </a:extLst>
          </p:cNvPr>
          <p:cNvSpPr txBox="1"/>
          <p:nvPr/>
        </p:nvSpPr>
        <p:spPr>
          <a:xfrm>
            <a:off x="4785356" y="6074780"/>
            <a:ext cx="5416300" cy="202620"/>
          </a:xfrm>
          <a:prstGeom prst="rect">
            <a:avLst/>
          </a:prstGeom>
        </p:spPr>
        <p:txBody>
          <a:bodyPr vert="horz" wrap="square" lIns="0" tIns="22860" rIns="0" bIns="0" rtlCol="0">
            <a:spAutoFit/>
          </a:bodyPr>
          <a:lstStyle/>
          <a:p>
            <a:pPr marL="12700" marR="5080">
              <a:lnSpc>
                <a:spcPts val="1400"/>
              </a:lnSpc>
              <a:spcBef>
                <a:spcPts val="180"/>
              </a:spcBef>
            </a:pPr>
            <a:r>
              <a:rPr sz="1200" dirty="0">
                <a:solidFill>
                  <a:srgbClr val="231F20"/>
                </a:solidFill>
                <a:latin typeface="Source Sans 3" panose="020B0303030403020204" pitchFamily="34" charset="0"/>
                <a:cs typeface="Helvetica Neue"/>
              </a:rPr>
              <a:t>©</a:t>
            </a:r>
            <a:r>
              <a:rPr sz="1200" spc="50" dirty="0">
                <a:solidFill>
                  <a:srgbClr val="231F20"/>
                </a:solidFill>
                <a:latin typeface="Source Sans 3" panose="020B0604020202020204" charset="0"/>
                <a:cs typeface="Helvetica Neue"/>
              </a:rPr>
              <a:t> </a:t>
            </a:r>
            <a:r>
              <a:rPr lang="de-DE" sz="1200" dirty="0">
                <a:solidFill>
                  <a:srgbClr val="231F20"/>
                </a:solidFill>
                <a:latin typeface="Source Sans 3"/>
                <a:cs typeface="Source Sans 3"/>
              </a:rPr>
              <a:t>Neue National-Zeitung, 10.5.1933, S. 10</a:t>
            </a:r>
            <a:endParaRPr sz="1200" dirty="0">
              <a:latin typeface="Source Sans 3"/>
              <a:cs typeface="Source Sans 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644C552-A441-B0A4-ED32-0332763C1EB2}"/>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7F178110-2FCE-E79B-72B8-04BF893038B7}"/>
              </a:ext>
            </a:extLst>
          </p:cNvPr>
          <p:cNvSpPr txBox="1">
            <a:spLocks noGrp="1"/>
          </p:cNvSpPr>
          <p:nvPr>
            <p:ph type="title"/>
          </p:nvPr>
        </p:nvSpPr>
        <p:spPr>
          <a:xfrm>
            <a:off x="527300" y="396048"/>
            <a:ext cx="11124835" cy="505267"/>
          </a:xfrm>
          <a:prstGeom prst="rect">
            <a:avLst/>
          </a:prstGeom>
        </p:spPr>
        <p:txBody>
          <a:bodyPr vert="horz" wrap="square" lIns="0" tIns="12700" rIns="0" bIns="0" rtlCol="0">
            <a:spAutoFit/>
          </a:bodyPr>
          <a:lstStyle/>
          <a:p>
            <a:pPr marL="12700">
              <a:lnSpc>
                <a:spcPct val="100000"/>
              </a:lnSpc>
              <a:spcBef>
                <a:spcPts val="100"/>
              </a:spcBef>
            </a:pPr>
            <a:r>
              <a:rPr lang="de-DE" dirty="0"/>
              <a:t>NS-Berufsfunktionär in der Deutschen Arbeitsfront</a:t>
            </a:r>
            <a:endParaRPr spc="-25" dirty="0"/>
          </a:p>
        </p:txBody>
      </p:sp>
      <p:sp>
        <p:nvSpPr>
          <p:cNvPr id="6" name="object 6">
            <a:extLst>
              <a:ext uri="{FF2B5EF4-FFF2-40B4-BE49-F238E27FC236}">
                <a16:creationId xmlns:a16="http://schemas.microsoft.com/office/drawing/2014/main" id="{BE7AED11-0AFD-9116-7F29-941578173A45}"/>
              </a:ext>
            </a:extLst>
          </p:cNvPr>
          <p:cNvSpPr txBox="1"/>
          <p:nvPr/>
        </p:nvSpPr>
        <p:spPr>
          <a:xfrm>
            <a:off x="5334000" y="1173610"/>
            <a:ext cx="6858000" cy="4321696"/>
          </a:xfrm>
          <a:prstGeom prst="rect">
            <a:avLst/>
          </a:prstGeom>
          <a:solidFill>
            <a:srgbClr val="BAD2ED"/>
          </a:solidFill>
        </p:spPr>
        <p:txBody>
          <a:bodyPr vert="horz" wrap="square" lIns="0" tIns="12700" rIns="0" bIns="0" rtlCol="0">
            <a:noAutofit/>
          </a:bodyPr>
          <a:lstStyle/>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Mai 1933 treibende Kraft bei der Zerschlagung der Gewerkschaften</a:t>
            </a:r>
          </a:p>
          <a:p>
            <a:pPr marL="355600" marR="496570" indent="-342900">
              <a:lnSpc>
                <a:spcPts val="3000"/>
              </a:lnSpc>
              <a:spcBef>
                <a:spcPts val="100"/>
              </a:spcBef>
              <a:buFont typeface="Arial" panose="020B0604020202020204" pitchFamily="34" charset="0"/>
              <a:buChar char="•"/>
            </a:pPr>
            <a:r>
              <a:rPr lang="de-DE" sz="2400" dirty="0" err="1">
                <a:solidFill>
                  <a:srgbClr val="231F20"/>
                </a:solidFill>
                <a:latin typeface="Source Sans 3"/>
                <a:cs typeface="Source Sans 3"/>
              </a:rPr>
              <a:t>Hauptamtl</a:t>
            </a:r>
            <a:r>
              <a:rPr lang="de-DE" sz="2400" dirty="0">
                <a:solidFill>
                  <a:srgbClr val="231F20"/>
                </a:solidFill>
                <a:latin typeface="Source Sans 3"/>
                <a:cs typeface="Source Sans 3"/>
              </a:rPr>
              <a:t>. DAF-Gauobmann: </a:t>
            </a:r>
            <a:r>
              <a:rPr lang="de-DE" sz="2400" dirty="0">
                <a:latin typeface="Source Sans 3"/>
                <a:cs typeface="Source Sans 3"/>
              </a:rPr>
              <a:t>Chef der finanz- und mitgliederstärksten NS-Organisation</a:t>
            </a:r>
          </a:p>
          <a:p>
            <a:pPr marL="355600" marR="496570" indent="-342900">
              <a:lnSpc>
                <a:spcPts val="3000"/>
              </a:lnSpc>
              <a:spcBef>
                <a:spcPts val="100"/>
              </a:spcBef>
              <a:buFont typeface="Arial" panose="020B0604020202020204" pitchFamily="34" charset="0"/>
              <a:buChar char="•"/>
            </a:pPr>
            <a:r>
              <a:rPr lang="de-DE" sz="2400" dirty="0" err="1">
                <a:latin typeface="Source Sans 3"/>
                <a:cs typeface="Source Sans 3"/>
              </a:rPr>
              <a:t>Aschkas</a:t>
            </a:r>
            <a:r>
              <a:rPr lang="de-DE" sz="2400" dirty="0">
                <a:latin typeface="Source Sans 3"/>
                <a:cs typeface="Source Sans 3"/>
              </a:rPr>
              <a:t> Verdienst verdoppelt sich</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Bespitzelung u. Indoktrinierung der Arbeitnehmerinnen u. Arbeitnehmer</a:t>
            </a:r>
          </a:p>
          <a:p>
            <a:pPr marL="355600" marR="496570" indent="-342900">
              <a:lnSpc>
                <a:spcPts val="3000"/>
              </a:lnSpc>
              <a:spcBef>
                <a:spcPts val="100"/>
              </a:spcBef>
              <a:buFont typeface="Arial" panose="020B0604020202020204" pitchFamily="34" charset="0"/>
              <a:buChar char="•"/>
            </a:pPr>
            <a:r>
              <a:rPr lang="de-DE" sz="2400" spc="-10" dirty="0">
                <a:solidFill>
                  <a:srgbClr val="231F20"/>
                </a:solidFill>
                <a:latin typeface="Source Sans 3"/>
                <a:cs typeface="Source Sans 3"/>
              </a:rPr>
              <a:t>Antisemitismus u. Rassismus</a:t>
            </a:r>
          </a:p>
        </p:txBody>
      </p:sp>
      <p:sp>
        <p:nvSpPr>
          <p:cNvPr id="16" name="object 3">
            <a:extLst>
              <a:ext uri="{FF2B5EF4-FFF2-40B4-BE49-F238E27FC236}">
                <a16:creationId xmlns:a16="http://schemas.microsoft.com/office/drawing/2014/main" id="{7C650FBB-CA02-CAFD-F9DE-557690BD966D}"/>
              </a:ext>
            </a:extLst>
          </p:cNvPr>
          <p:cNvSpPr txBox="1"/>
          <p:nvPr/>
        </p:nvSpPr>
        <p:spPr>
          <a:xfrm>
            <a:off x="10210800" y="6422451"/>
            <a:ext cx="854062"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r>
              <a:rPr lang="de-DE" dirty="0">
                <a:solidFill>
                  <a:srgbClr val="007DC5"/>
                </a:solidFill>
              </a:rPr>
              <a:t>3.4.2025</a:t>
            </a:r>
          </a:p>
        </p:txBody>
      </p:sp>
      <p:sp>
        <p:nvSpPr>
          <p:cNvPr id="17" name="object 2">
            <a:extLst>
              <a:ext uri="{FF2B5EF4-FFF2-40B4-BE49-F238E27FC236}">
                <a16:creationId xmlns:a16="http://schemas.microsoft.com/office/drawing/2014/main" id="{AD6D7C0D-2B3E-0A6B-820D-3498BCFF03C9}"/>
              </a:ext>
            </a:extLst>
          </p:cNvPr>
          <p:cNvSpPr txBox="1"/>
          <p:nvPr/>
        </p:nvSpPr>
        <p:spPr>
          <a:xfrm>
            <a:off x="11430000" y="6422451"/>
            <a:ext cx="235277"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fld id="{9BAEF491-9A49-4EE1-AE34-6266C14BD4EE}" type="slidenum">
              <a:rPr lang="de-DE">
                <a:solidFill>
                  <a:srgbClr val="007DC5"/>
                </a:solidFill>
              </a:rPr>
              <a:t>4</a:t>
            </a:fld>
            <a:endParaRPr dirty="0">
              <a:solidFill>
                <a:srgbClr val="007DC5"/>
              </a:solidFill>
            </a:endParaRPr>
          </a:p>
        </p:txBody>
      </p:sp>
      <p:sp>
        <p:nvSpPr>
          <p:cNvPr id="11" name="object 4">
            <a:extLst>
              <a:ext uri="{FF2B5EF4-FFF2-40B4-BE49-F238E27FC236}">
                <a16:creationId xmlns:a16="http://schemas.microsoft.com/office/drawing/2014/main" id="{9A614ADD-B8D1-65CC-911A-70E4D1482A3D}"/>
              </a:ext>
            </a:extLst>
          </p:cNvPr>
          <p:cNvSpPr txBox="1"/>
          <p:nvPr/>
        </p:nvSpPr>
        <p:spPr>
          <a:xfrm>
            <a:off x="544898" y="6422451"/>
            <a:ext cx="9384711" cy="197490"/>
          </a:xfrm>
          <a:prstGeom prst="rect">
            <a:avLst/>
          </a:prstGeom>
        </p:spPr>
        <p:txBody>
          <a:bodyPr vert="horz" wrap="square" lIns="0" tIns="12700" rIns="0" bIns="0" rtlCol="0">
            <a:spAutoFit/>
          </a:bodyPr>
          <a:lstStyle/>
          <a:p>
            <a:pPr marL="12700" algn="l">
              <a:lnSpc>
                <a:spcPct val="100000"/>
              </a:lnSpc>
              <a:spcBef>
                <a:spcPts val="100"/>
              </a:spcBef>
            </a:pPr>
            <a:r>
              <a:rPr lang="de-DE" sz="1200" dirty="0">
                <a:solidFill>
                  <a:srgbClr val="007DC5"/>
                </a:solidFill>
                <a:latin typeface="Source Sans 3"/>
                <a:cs typeface="Source Sans 3"/>
              </a:rPr>
              <a:t>Dr. Bernhard Gotto: Expertise über Wilhelm </a:t>
            </a:r>
            <a:r>
              <a:rPr lang="de-DE" sz="1200" dirty="0" err="1">
                <a:solidFill>
                  <a:srgbClr val="007DC5"/>
                </a:solidFill>
                <a:latin typeface="Source Sans 3"/>
                <a:cs typeface="Source Sans 3"/>
              </a:rPr>
              <a:t>Aschka</a:t>
            </a:r>
            <a:r>
              <a:rPr lang="de-DE" sz="1200" dirty="0">
                <a:solidFill>
                  <a:srgbClr val="007DC5"/>
                </a:solidFill>
                <a:latin typeface="Source Sans 3"/>
                <a:cs typeface="Source Sans 3"/>
              </a:rPr>
              <a:t> </a:t>
            </a:r>
            <a:endParaRPr sz="1200" dirty="0">
              <a:solidFill>
                <a:srgbClr val="007DC5"/>
              </a:solidFill>
              <a:latin typeface="Source Sans 3"/>
              <a:cs typeface="Source Sans 3"/>
            </a:endParaRPr>
          </a:p>
        </p:txBody>
      </p:sp>
      <p:sp>
        <p:nvSpPr>
          <p:cNvPr id="21" name="object 11">
            <a:extLst>
              <a:ext uri="{FF2B5EF4-FFF2-40B4-BE49-F238E27FC236}">
                <a16:creationId xmlns:a16="http://schemas.microsoft.com/office/drawing/2014/main" id="{993C4049-B179-2084-2F2B-EABF782D79EE}"/>
              </a:ext>
            </a:extLst>
          </p:cNvPr>
          <p:cNvSpPr txBox="1"/>
          <p:nvPr/>
        </p:nvSpPr>
        <p:spPr>
          <a:xfrm>
            <a:off x="4953000" y="5810522"/>
            <a:ext cx="5416300" cy="202620"/>
          </a:xfrm>
          <a:prstGeom prst="rect">
            <a:avLst/>
          </a:prstGeom>
        </p:spPr>
        <p:txBody>
          <a:bodyPr vert="horz" wrap="square" lIns="0" tIns="22860" rIns="0" bIns="0" rtlCol="0">
            <a:spAutoFit/>
          </a:bodyPr>
          <a:lstStyle/>
          <a:p>
            <a:pPr marL="12700" marR="5080">
              <a:lnSpc>
                <a:spcPts val="1400"/>
              </a:lnSpc>
              <a:spcBef>
                <a:spcPts val="180"/>
              </a:spcBef>
            </a:pPr>
            <a:r>
              <a:rPr sz="1200" dirty="0">
                <a:solidFill>
                  <a:srgbClr val="231F20"/>
                </a:solidFill>
                <a:latin typeface="Source Sans 3" panose="020B0303030403020204" pitchFamily="34" charset="0"/>
                <a:cs typeface="Helvetica Neue"/>
              </a:rPr>
              <a:t>©</a:t>
            </a:r>
            <a:r>
              <a:rPr sz="1200" spc="50" dirty="0">
                <a:solidFill>
                  <a:srgbClr val="231F20"/>
                </a:solidFill>
                <a:latin typeface="Source Sans 3" panose="020B0604020202020204" charset="0"/>
                <a:cs typeface="Helvetica Neue"/>
              </a:rPr>
              <a:t> </a:t>
            </a:r>
            <a:r>
              <a:rPr lang="de-DE" sz="1200" dirty="0">
                <a:solidFill>
                  <a:srgbClr val="231F20"/>
                </a:solidFill>
                <a:latin typeface="Source Sans 3"/>
                <a:cs typeface="Source Sans 3"/>
              </a:rPr>
              <a:t>BA R 9361-VIII Kartei 91472, NSDAP-Mitgliedskarte Wilhelm </a:t>
            </a:r>
            <a:r>
              <a:rPr lang="de-DE" sz="1200" dirty="0" err="1">
                <a:solidFill>
                  <a:srgbClr val="231F20"/>
                </a:solidFill>
                <a:latin typeface="Source Sans 3"/>
                <a:cs typeface="Source Sans 3"/>
              </a:rPr>
              <a:t>Aschka</a:t>
            </a:r>
            <a:r>
              <a:rPr lang="de-DE" sz="1200" dirty="0">
                <a:solidFill>
                  <a:srgbClr val="231F20"/>
                </a:solidFill>
                <a:latin typeface="Source Sans 3"/>
                <a:cs typeface="Source Sans 3"/>
              </a:rPr>
              <a:t>, o. D. (1936)</a:t>
            </a:r>
            <a:endParaRPr sz="1200" dirty="0">
              <a:latin typeface="Source Sans 3"/>
              <a:cs typeface="Source Sans 3"/>
            </a:endParaRPr>
          </a:p>
        </p:txBody>
      </p:sp>
      <p:pic>
        <p:nvPicPr>
          <p:cNvPr id="10" name="Grafik 9" descr="Ein Bild, das Menschliches Gesicht, Krawatte, Person, Mann enthält.&#10;&#10;KI-generierte Inhalte können fehlerhaft sein.">
            <a:extLst>
              <a:ext uri="{FF2B5EF4-FFF2-40B4-BE49-F238E27FC236}">
                <a16:creationId xmlns:a16="http://schemas.microsoft.com/office/drawing/2014/main" id="{8DAF2588-879A-98E3-ED6B-5F1358AC0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799" y="1173610"/>
            <a:ext cx="4277783" cy="4821244"/>
          </a:xfrm>
          <a:prstGeom prst="rect">
            <a:avLst/>
          </a:prstGeom>
        </p:spPr>
      </p:pic>
      <p:sp>
        <p:nvSpPr>
          <p:cNvPr id="12" name="Rechteck 11">
            <a:extLst>
              <a:ext uri="{FF2B5EF4-FFF2-40B4-BE49-F238E27FC236}">
                <a16:creationId xmlns:a16="http://schemas.microsoft.com/office/drawing/2014/main" id="{2227245C-1976-C681-73BE-4BB4983D0FFF}"/>
              </a:ext>
            </a:extLst>
          </p:cNvPr>
          <p:cNvSpPr/>
          <p:nvPr/>
        </p:nvSpPr>
        <p:spPr>
          <a:xfrm>
            <a:off x="11652135" y="990600"/>
            <a:ext cx="539865" cy="4819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61104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A257EC-9026-9B36-A755-75C0953A69DE}"/>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6EB8291-6B25-9D8E-D819-220CDE2E8666}"/>
              </a:ext>
            </a:extLst>
          </p:cNvPr>
          <p:cNvSpPr txBox="1">
            <a:spLocks noGrp="1"/>
          </p:cNvSpPr>
          <p:nvPr>
            <p:ph type="title"/>
          </p:nvPr>
        </p:nvSpPr>
        <p:spPr>
          <a:xfrm>
            <a:off x="527300" y="396048"/>
            <a:ext cx="11124835" cy="505267"/>
          </a:xfrm>
          <a:prstGeom prst="rect">
            <a:avLst/>
          </a:prstGeom>
        </p:spPr>
        <p:txBody>
          <a:bodyPr vert="horz" wrap="square" lIns="0" tIns="12700" rIns="0" bIns="0" rtlCol="0">
            <a:spAutoFit/>
          </a:bodyPr>
          <a:lstStyle/>
          <a:p>
            <a:pPr marL="12700">
              <a:lnSpc>
                <a:spcPct val="100000"/>
              </a:lnSpc>
              <a:spcBef>
                <a:spcPts val="100"/>
              </a:spcBef>
            </a:pPr>
            <a:r>
              <a:rPr lang="de-DE" dirty="0"/>
              <a:t>NS-Berufsfunktionär in der Deutschen Arbeitsfront</a:t>
            </a:r>
            <a:endParaRPr spc="-25" dirty="0"/>
          </a:p>
        </p:txBody>
      </p:sp>
      <p:sp>
        <p:nvSpPr>
          <p:cNvPr id="6" name="object 6">
            <a:extLst>
              <a:ext uri="{FF2B5EF4-FFF2-40B4-BE49-F238E27FC236}">
                <a16:creationId xmlns:a16="http://schemas.microsoft.com/office/drawing/2014/main" id="{8F530629-3CC5-D512-E24A-EAABD8779C96}"/>
              </a:ext>
            </a:extLst>
          </p:cNvPr>
          <p:cNvSpPr txBox="1"/>
          <p:nvPr/>
        </p:nvSpPr>
        <p:spPr>
          <a:xfrm>
            <a:off x="5334000" y="1173610"/>
            <a:ext cx="6858000" cy="4321696"/>
          </a:xfrm>
          <a:prstGeom prst="rect">
            <a:avLst/>
          </a:prstGeom>
          <a:solidFill>
            <a:srgbClr val="BAD2ED"/>
          </a:solidFill>
        </p:spPr>
        <p:txBody>
          <a:bodyPr vert="horz" wrap="square" lIns="0" tIns="12700" rIns="0" bIns="0" rtlCol="0">
            <a:spAutoFit/>
          </a:bodyPr>
          <a:lstStyle/>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Mai </a:t>
            </a:r>
            <a:r>
              <a:rPr lang="de-DE" sz="2400">
                <a:solidFill>
                  <a:srgbClr val="231F20"/>
                </a:solidFill>
                <a:latin typeface="Source Sans 3"/>
                <a:cs typeface="Source Sans 3"/>
              </a:rPr>
              <a:t>1933 treibende </a:t>
            </a:r>
            <a:r>
              <a:rPr lang="de-DE" sz="2400" dirty="0">
                <a:solidFill>
                  <a:srgbClr val="231F20"/>
                </a:solidFill>
                <a:latin typeface="Source Sans 3"/>
                <a:cs typeface="Source Sans 3"/>
              </a:rPr>
              <a:t>Kraft bei der Zerschlagung der Gewerkschaften</a:t>
            </a:r>
          </a:p>
          <a:p>
            <a:pPr marL="355600" marR="496570" indent="-342900">
              <a:lnSpc>
                <a:spcPts val="3000"/>
              </a:lnSpc>
              <a:spcBef>
                <a:spcPts val="100"/>
              </a:spcBef>
              <a:buFont typeface="Arial" panose="020B0604020202020204" pitchFamily="34" charset="0"/>
              <a:buChar char="•"/>
            </a:pPr>
            <a:r>
              <a:rPr lang="de-DE" sz="2400" dirty="0" err="1">
                <a:solidFill>
                  <a:srgbClr val="231F20"/>
                </a:solidFill>
                <a:latin typeface="Source Sans 3"/>
                <a:cs typeface="Source Sans 3"/>
              </a:rPr>
              <a:t>Hauptamtl</a:t>
            </a:r>
            <a:r>
              <a:rPr lang="de-DE" sz="2400" dirty="0">
                <a:solidFill>
                  <a:srgbClr val="231F20"/>
                </a:solidFill>
                <a:latin typeface="Source Sans 3"/>
                <a:cs typeface="Source Sans 3"/>
              </a:rPr>
              <a:t>. DAF-Gauobmann: </a:t>
            </a:r>
            <a:r>
              <a:rPr lang="de-DE" sz="2400" dirty="0">
                <a:latin typeface="Source Sans 3"/>
                <a:cs typeface="Source Sans 3"/>
              </a:rPr>
              <a:t>Chef der finanz- und mitgliederstärksten NS-Organisation</a:t>
            </a:r>
          </a:p>
          <a:p>
            <a:pPr marL="355600" marR="496570" indent="-342900">
              <a:lnSpc>
                <a:spcPts val="3000"/>
              </a:lnSpc>
              <a:spcBef>
                <a:spcPts val="100"/>
              </a:spcBef>
              <a:buFont typeface="Arial" panose="020B0604020202020204" pitchFamily="34" charset="0"/>
              <a:buChar char="•"/>
            </a:pPr>
            <a:r>
              <a:rPr lang="de-DE" sz="2400" dirty="0" err="1">
                <a:latin typeface="Source Sans 3"/>
                <a:cs typeface="Source Sans 3"/>
              </a:rPr>
              <a:t>Aschkas</a:t>
            </a:r>
            <a:r>
              <a:rPr lang="de-DE" sz="2400" dirty="0">
                <a:latin typeface="Source Sans 3"/>
                <a:cs typeface="Source Sans 3"/>
              </a:rPr>
              <a:t> Verdienst verdoppelt sich</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Bespitzelung u. Indoktrinierung der Arbeitnehmerinnen u. Arbeitnehmer</a:t>
            </a:r>
          </a:p>
          <a:p>
            <a:pPr marL="355600" marR="496570" indent="-342900">
              <a:lnSpc>
                <a:spcPts val="3000"/>
              </a:lnSpc>
              <a:spcBef>
                <a:spcPts val="100"/>
              </a:spcBef>
              <a:buFont typeface="Arial" panose="020B0604020202020204" pitchFamily="34" charset="0"/>
              <a:buChar char="•"/>
            </a:pPr>
            <a:r>
              <a:rPr lang="de-DE" sz="2400" spc="-10" dirty="0">
                <a:solidFill>
                  <a:srgbClr val="231F20"/>
                </a:solidFill>
                <a:latin typeface="Source Sans 3"/>
                <a:cs typeface="Source Sans 3"/>
              </a:rPr>
              <a:t>Antisemitismus u. Rassismus</a:t>
            </a:r>
          </a:p>
          <a:p>
            <a:pPr marL="355600" marR="496570" indent="-342900">
              <a:lnSpc>
                <a:spcPts val="3000"/>
              </a:lnSpc>
              <a:spcBef>
                <a:spcPts val="100"/>
              </a:spcBef>
              <a:buFont typeface="Arial" panose="020B0604020202020204" pitchFamily="34" charset="0"/>
              <a:buChar char="•"/>
            </a:pPr>
            <a:r>
              <a:rPr lang="de-DE" sz="2400" spc="-10" dirty="0">
                <a:solidFill>
                  <a:srgbClr val="231F20"/>
                </a:solidFill>
                <a:latin typeface="Source Sans 3"/>
                <a:cs typeface="Source Sans 3"/>
              </a:rPr>
              <a:t>Mitorganisator der Ausbeutung und Ausgrenzung von Zwangsarbeitern</a:t>
            </a:r>
          </a:p>
          <a:p>
            <a:pPr marL="355600" marR="496570" indent="-342900">
              <a:lnSpc>
                <a:spcPts val="3000"/>
              </a:lnSpc>
              <a:spcBef>
                <a:spcPts val="100"/>
              </a:spcBef>
              <a:buFont typeface="Arial" panose="020B0604020202020204" pitchFamily="34" charset="0"/>
              <a:buChar char="•"/>
            </a:pPr>
            <a:r>
              <a:rPr lang="de-DE" sz="2400" spc="-10" dirty="0">
                <a:solidFill>
                  <a:srgbClr val="231F20"/>
                </a:solidFill>
                <a:latin typeface="Source Sans 3"/>
                <a:cs typeface="Source Sans 3"/>
              </a:rPr>
              <a:t>Kriegsende: SA-Brigadeführer u. Volkssturm</a:t>
            </a:r>
          </a:p>
        </p:txBody>
      </p:sp>
      <p:sp>
        <p:nvSpPr>
          <p:cNvPr id="16" name="object 3">
            <a:extLst>
              <a:ext uri="{FF2B5EF4-FFF2-40B4-BE49-F238E27FC236}">
                <a16:creationId xmlns:a16="http://schemas.microsoft.com/office/drawing/2014/main" id="{4728DD50-BDC0-014D-440F-6E265093C8B3}"/>
              </a:ext>
            </a:extLst>
          </p:cNvPr>
          <p:cNvSpPr txBox="1"/>
          <p:nvPr/>
        </p:nvSpPr>
        <p:spPr>
          <a:xfrm>
            <a:off x="10210800" y="6422451"/>
            <a:ext cx="854062"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r>
              <a:rPr lang="de-DE" dirty="0">
                <a:solidFill>
                  <a:srgbClr val="007DC5"/>
                </a:solidFill>
              </a:rPr>
              <a:t>3.4.2025</a:t>
            </a:r>
          </a:p>
        </p:txBody>
      </p:sp>
      <p:sp>
        <p:nvSpPr>
          <p:cNvPr id="17" name="object 2">
            <a:extLst>
              <a:ext uri="{FF2B5EF4-FFF2-40B4-BE49-F238E27FC236}">
                <a16:creationId xmlns:a16="http://schemas.microsoft.com/office/drawing/2014/main" id="{BFED663E-C20B-549C-9557-688EACB6F368}"/>
              </a:ext>
            </a:extLst>
          </p:cNvPr>
          <p:cNvSpPr txBox="1"/>
          <p:nvPr/>
        </p:nvSpPr>
        <p:spPr>
          <a:xfrm>
            <a:off x="11430000" y="6422451"/>
            <a:ext cx="235277"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fld id="{9BAEF491-9A49-4EE1-AE34-6266C14BD4EE}" type="slidenum">
              <a:rPr lang="de-DE">
                <a:solidFill>
                  <a:srgbClr val="007DC5"/>
                </a:solidFill>
              </a:rPr>
              <a:t>5</a:t>
            </a:fld>
            <a:endParaRPr dirty="0">
              <a:solidFill>
                <a:srgbClr val="007DC5"/>
              </a:solidFill>
            </a:endParaRPr>
          </a:p>
        </p:txBody>
      </p:sp>
      <p:sp>
        <p:nvSpPr>
          <p:cNvPr id="11" name="object 4">
            <a:extLst>
              <a:ext uri="{FF2B5EF4-FFF2-40B4-BE49-F238E27FC236}">
                <a16:creationId xmlns:a16="http://schemas.microsoft.com/office/drawing/2014/main" id="{A7ED0A43-42A0-8803-E52E-B880AC6C1A1B}"/>
              </a:ext>
            </a:extLst>
          </p:cNvPr>
          <p:cNvSpPr txBox="1"/>
          <p:nvPr/>
        </p:nvSpPr>
        <p:spPr>
          <a:xfrm>
            <a:off x="544898" y="6422451"/>
            <a:ext cx="9384711" cy="197490"/>
          </a:xfrm>
          <a:prstGeom prst="rect">
            <a:avLst/>
          </a:prstGeom>
        </p:spPr>
        <p:txBody>
          <a:bodyPr vert="horz" wrap="square" lIns="0" tIns="12700" rIns="0" bIns="0" rtlCol="0">
            <a:spAutoFit/>
          </a:bodyPr>
          <a:lstStyle/>
          <a:p>
            <a:pPr marL="12700" algn="l">
              <a:lnSpc>
                <a:spcPct val="100000"/>
              </a:lnSpc>
              <a:spcBef>
                <a:spcPts val="100"/>
              </a:spcBef>
            </a:pPr>
            <a:r>
              <a:rPr lang="de-DE" sz="1200" dirty="0">
                <a:solidFill>
                  <a:srgbClr val="007DC5"/>
                </a:solidFill>
                <a:latin typeface="Source Sans 3"/>
                <a:cs typeface="Source Sans 3"/>
              </a:rPr>
              <a:t>Dr. Bernhard Gotto: Expertise über Wilhelm </a:t>
            </a:r>
            <a:r>
              <a:rPr lang="de-DE" sz="1200" dirty="0" err="1">
                <a:solidFill>
                  <a:srgbClr val="007DC5"/>
                </a:solidFill>
                <a:latin typeface="Source Sans 3"/>
                <a:cs typeface="Source Sans 3"/>
              </a:rPr>
              <a:t>Aschka</a:t>
            </a:r>
            <a:r>
              <a:rPr lang="de-DE" sz="1200" dirty="0">
                <a:solidFill>
                  <a:srgbClr val="007DC5"/>
                </a:solidFill>
                <a:latin typeface="Source Sans 3"/>
                <a:cs typeface="Source Sans 3"/>
              </a:rPr>
              <a:t> </a:t>
            </a:r>
            <a:endParaRPr sz="1200" dirty="0">
              <a:solidFill>
                <a:srgbClr val="007DC5"/>
              </a:solidFill>
              <a:latin typeface="Source Sans 3"/>
              <a:cs typeface="Source Sans 3"/>
            </a:endParaRPr>
          </a:p>
        </p:txBody>
      </p:sp>
      <p:sp>
        <p:nvSpPr>
          <p:cNvPr id="21" name="object 11">
            <a:extLst>
              <a:ext uri="{FF2B5EF4-FFF2-40B4-BE49-F238E27FC236}">
                <a16:creationId xmlns:a16="http://schemas.microsoft.com/office/drawing/2014/main" id="{048AAA47-3026-F838-BAC1-D322AE9855D0}"/>
              </a:ext>
            </a:extLst>
          </p:cNvPr>
          <p:cNvSpPr txBox="1"/>
          <p:nvPr/>
        </p:nvSpPr>
        <p:spPr>
          <a:xfrm>
            <a:off x="4952999" y="5810522"/>
            <a:ext cx="6857999" cy="203902"/>
          </a:xfrm>
          <a:prstGeom prst="rect">
            <a:avLst/>
          </a:prstGeom>
        </p:spPr>
        <p:txBody>
          <a:bodyPr vert="horz" wrap="square" lIns="0" tIns="22860" rIns="0" bIns="0" rtlCol="0">
            <a:spAutoFit/>
          </a:bodyPr>
          <a:lstStyle/>
          <a:p>
            <a:pPr marL="12700" marR="5080">
              <a:lnSpc>
                <a:spcPts val="1400"/>
              </a:lnSpc>
              <a:spcBef>
                <a:spcPts val="180"/>
              </a:spcBef>
            </a:pPr>
            <a:r>
              <a:rPr lang="de-DE" sz="1200" dirty="0">
                <a:solidFill>
                  <a:srgbClr val="231F20"/>
                </a:solidFill>
                <a:latin typeface="Source Sans 3" panose="020B0303030403020204" pitchFamily="34" charset="0"/>
                <a:cs typeface="Helvetica Neue"/>
              </a:rPr>
              <a:t>© </a:t>
            </a:r>
            <a:r>
              <a:rPr lang="de-DE" sz="1200" dirty="0" err="1">
                <a:solidFill>
                  <a:srgbClr val="231F20"/>
                </a:solidFill>
                <a:latin typeface="Source Sans 3" panose="020B0303030403020204" pitchFamily="34" charset="0"/>
                <a:cs typeface="Helvetica Neue"/>
              </a:rPr>
              <a:t>StAA</a:t>
            </a:r>
            <a:r>
              <a:rPr lang="de-DE" sz="1200" dirty="0">
                <a:solidFill>
                  <a:srgbClr val="231F20"/>
                </a:solidFill>
                <a:latin typeface="Source Sans 3" panose="020B0303030403020204" pitchFamily="34" charset="0"/>
                <a:cs typeface="Helvetica Neue"/>
              </a:rPr>
              <a:t> Spruchkammer Augsburg Stadt A 244, Wehrpass Wilhelm </a:t>
            </a:r>
            <a:r>
              <a:rPr lang="de-DE" sz="1200" dirty="0" err="1">
                <a:solidFill>
                  <a:srgbClr val="231F20"/>
                </a:solidFill>
                <a:latin typeface="Source Sans 3" panose="020B0303030403020204" pitchFamily="34" charset="0"/>
                <a:cs typeface="Helvetica Neue"/>
              </a:rPr>
              <a:t>Aschka</a:t>
            </a:r>
            <a:r>
              <a:rPr lang="de-DE" sz="1200" dirty="0">
                <a:solidFill>
                  <a:srgbClr val="231F20"/>
                </a:solidFill>
                <a:latin typeface="Source Sans 3" panose="020B0303030403020204" pitchFamily="34" charset="0"/>
                <a:cs typeface="Helvetica Neue"/>
              </a:rPr>
              <a:t>, 7.2.1939</a:t>
            </a:r>
            <a:endParaRPr lang="de-DE" sz="1200" dirty="0">
              <a:latin typeface="Source Sans 3"/>
              <a:cs typeface="Source Sans 3"/>
            </a:endParaRPr>
          </a:p>
        </p:txBody>
      </p:sp>
      <p:pic>
        <p:nvPicPr>
          <p:cNvPr id="7" name="Grafik 6" descr="Ein Bild, das Menschliches Gesicht, Kunst, Mann, Bild enthält.&#10;&#10;KI-generierte Inhalte können fehlerhaft sein.">
            <a:extLst>
              <a:ext uri="{FF2B5EF4-FFF2-40B4-BE49-F238E27FC236}">
                <a16:creationId xmlns:a16="http://schemas.microsoft.com/office/drawing/2014/main" id="{7FE8FB0B-8200-D2C0-7CAA-702FD298E290}"/>
              </a:ext>
            </a:extLst>
          </p:cNvPr>
          <p:cNvPicPr>
            <a:picLocks noChangeAspect="1"/>
          </p:cNvPicPr>
          <p:nvPr/>
        </p:nvPicPr>
        <p:blipFill>
          <a:blip r:embed="rId2" cstate="print">
            <a:extLst>
              <a:ext uri="{28A0092B-C50C-407E-A947-70E740481C1C}">
                <a14:useLocalDpi xmlns:a14="http://schemas.microsoft.com/office/drawing/2010/main" val="0"/>
              </a:ext>
            </a:extLst>
          </a:blip>
          <a:srcRect b="13097"/>
          <a:stretch/>
        </p:blipFill>
        <p:spPr>
          <a:xfrm>
            <a:off x="544898" y="1173610"/>
            <a:ext cx="4114800" cy="4787439"/>
          </a:xfrm>
          <a:prstGeom prst="rect">
            <a:avLst/>
          </a:prstGeom>
        </p:spPr>
      </p:pic>
      <p:sp>
        <p:nvSpPr>
          <p:cNvPr id="8" name="Rechteck 7">
            <a:extLst>
              <a:ext uri="{FF2B5EF4-FFF2-40B4-BE49-F238E27FC236}">
                <a16:creationId xmlns:a16="http://schemas.microsoft.com/office/drawing/2014/main" id="{D1337766-85FE-838C-8AE6-FCD83EF0A1CA}"/>
              </a:ext>
            </a:extLst>
          </p:cNvPr>
          <p:cNvSpPr/>
          <p:nvPr/>
        </p:nvSpPr>
        <p:spPr>
          <a:xfrm>
            <a:off x="11652135" y="990600"/>
            <a:ext cx="539865" cy="4819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EB2D13AB-E72B-6A4D-71DE-887F35756DF3}"/>
              </a:ext>
            </a:extLst>
          </p:cNvPr>
          <p:cNvSpPr txBox="1"/>
          <p:nvPr/>
        </p:nvSpPr>
        <p:spPr>
          <a:xfrm>
            <a:off x="3925048" y="1568305"/>
            <a:ext cx="6666752" cy="4524315"/>
          </a:xfrm>
          <a:prstGeom prst="rect">
            <a:avLst/>
          </a:prstGeom>
          <a:solidFill>
            <a:schemeClr val="accent1"/>
          </a:solidFill>
        </p:spPr>
        <p:txBody>
          <a:bodyPr wrap="square" rtlCol="0">
            <a:spAutoFit/>
          </a:bodyPr>
          <a:lstStyle/>
          <a:p>
            <a:r>
              <a:rPr lang="de-DE" sz="2400" dirty="0">
                <a:solidFill>
                  <a:srgbClr val="FFFFFF"/>
                </a:solidFill>
                <a:latin typeface="Source Sans 3"/>
              </a:rPr>
              <a:t>„Diese Ostarbeiter, Polen, Franzosen usw. usw. […] gehören aber nie zur Betriebsgemeinschaft. Sie essen nicht am Tisch mit deutschen Gefolgschaftsmitgliedern, sondern getrennt. Sie nehmen nie an Veranstaltungen der Betriebsgemeinschaft teil, sondern unterhalten sich selber. […] Ein Ausländer darf auch, und mag er auch noch so tüchtig sein, nie als Vorarbeiter in einem Betrieb eingesetzt werden, also als Vorgesetzter von Deutschen. Unsere deutsche Ehre und unser Stolz verbieten das.“</a:t>
            </a:r>
          </a:p>
          <a:p>
            <a:endParaRPr lang="de-DE" sz="1200" dirty="0">
              <a:solidFill>
                <a:srgbClr val="11273F"/>
              </a:solidFill>
              <a:latin typeface="Source Sans 3"/>
            </a:endParaRPr>
          </a:p>
          <a:p>
            <a:r>
              <a:rPr lang="de-DE" sz="1200" dirty="0">
                <a:solidFill>
                  <a:srgbClr val="11273F"/>
                </a:solidFill>
                <a:latin typeface="Source Sans 3"/>
              </a:rPr>
              <a:t>Wilhelm </a:t>
            </a:r>
            <a:r>
              <a:rPr lang="de-DE" sz="1200" dirty="0" err="1">
                <a:solidFill>
                  <a:srgbClr val="11273F"/>
                </a:solidFill>
                <a:latin typeface="Source Sans 3"/>
              </a:rPr>
              <a:t>Aschka</a:t>
            </a:r>
            <a:r>
              <a:rPr lang="de-DE" sz="1200" dirty="0">
                <a:solidFill>
                  <a:srgbClr val="11273F"/>
                </a:solidFill>
                <a:latin typeface="Source Sans 3"/>
              </a:rPr>
              <a:t>, Der Arbeitseinsatz der DAF, in: Der Politische Soldat 9 (1942), Nr. 13, 1.7.1942, S. 14</a:t>
            </a:r>
          </a:p>
        </p:txBody>
      </p:sp>
    </p:spTree>
    <p:extLst>
      <p:ext uri="{BB962C8B-B14F-4D97-AF65-F5344CB8AC3E}">
        <p14:creationId xmlns:p14="http://schemas.microsoft.com/office/powerpoint/2010/main" val="2339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1EF22E-C732-1B43-6953-FB506557F055}"/>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AC7F790E-4DC9-76AB-0462-BCD36F655213}"/>
              </a:ext>
            </a:extLst>
          </p:cNvPr>
          <p:cNvSpPr txBox="1">
            <a:spLocks noGrp="1"/>
          </p:cNvSpPr>
          <p:nvPr>
            <p:ph type="title"/>
          </p:nvPr>
        </p:nvSpPr>
        <p:spPr>
          <a:xfrm>
            <a:off x="527301" y="396048"/>
            <a:ext cx="5644900" cy="1490152"/>
          </a:xfrm>
          <a:prstGeom prst="rect">
            <a:avLst/>
          </a:prstGeom>
        </p:spPr>
        <p:txBody>
          <a:bodyPr vert="horz" wrap="square" lIns="0" tIns="12700" rIns="0" bIns="0" rtlCol="0">
            <a:spAutoFit/>
          </a:bodyPr>
          <a:lstStyle/>
          <a:p>
            <a:pPr marL="12700">
              <a:lnSpc>
                <a:spcPct val="100000"/>
              </a:lnSpc>
              <a:spcBef>
                <a:spcPts val="100"/>
              </a:spcBef>
            </a:pPr>
            <a:r>
              <a:rPr lang="de-DE" dirty="0"/>
              <a:t>Absturz und Neuanfang: Internierung, Entnazifizierung und Heimatforschung</a:t>
            </a:r>
            <a:endParaRPr spc="-25" dirty="0"/>
          </a:p>
        </p:txBody>
      </p:sp>
      <p:sp>
        <p:nvSpPr>
          <p:cNvPr id="6" name="object 6">
            <a:extLst>
              <a:ext uri="{FF2B5EF4-FFF2-40B4-BE49-F238E27FC236}">
                <a16:creationId xmlns:a16="http://schemas.microsoft.com/office/drawing/2014/main" id="{79431A17-DA89-2644-3C89-D7438B9BB903}"/>
              </a:ext>
            </a:extLst>
          </p:cNvPr>
          <p:cNvSpPr txBox="1"/>
          <p:nvPr/>
        </p:nvSpPr>
        <p:spPr>
          <a:xfrm>
            <a:off x="537087" y="2286000"/>
            <a:ext cx="5644900" cy="3526606"/>
          </a:xfrm>
          <a:prstGeom prst="rect">
            <a:avLst/>
          </a:prstGeom>
          <a:solidFill>
            <a:srgbClr val="BAD2ED"/>
          </a:solidFill>
        </p:spPr>
        <p:txBody>
          <a:bodyPr vert="horz" wrap="square" lIns="0" tIns="12700" rIns="0" bIns="0" rtlCol="0">
            <a:spAutoFit/>
          </a:bodyPr>
          <a:lstStyle/>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Nach zweieinhalbjähriger Internierung Entnazifizierung als „Aktivist“ </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Rückhalt im Pfarrhaus </a:t>
            </a:r>
          </a:p>
          <a:p>
            <a:pPr marL="355600" marR="496570" indent="-342900">
              <a:lnSpc>
                <a:spcPts val="3000"/>
              </a:lnSpc>
              <a:spcBef>
                <a:spcPts val="100"/>
              </a:spcBef>
              <a:buFont typeface="Arial" panose="020B0604020202020204" pitchFamily="34" charset="0"/>
              <a:buChar char="•"/>
            </a:pPr>
            <a:r>
              <a:rPr lang="de-DE" sz="2400" dirty="0">
                <a:solidFill>
                  <a:srgbClr val="231F20"/>
                </a:solidFill>
                <a:latin typeface="Source Sans 3"/>
                <a:cs typeface="Source Sans 3"/>
              </a:rPr>
              <a:t>mühsamer Neuanfang in München </a:t>
            </a:r>
          </a:p>
          <a:p>
            <a:pPr marL="355600" marR="496570" indent="-342900">
              <a:lnSpc>
                <a:spcPts val="3000"/>
              </a:lnSpc>
              <a:spcBef>
                <a:spcPts val="100"/>
              </a:spcBef>
              <a:buFont typeface="Arial" panose="020B0604020202020204" pitchFamily="34" charset="0"/>
              <a:buChar char="•"/>
            </a:pPr>
            <a:r>
              <a:rPr lang="de-DE" sz="2400" dirty="0">
                <a:latin typeface="Source Sans 3"/>
                <a:cs typeface="Source Sans 3"/>
              </a:rPr>
              <a:t>Heimatforschung als Akt des Dankes und </a:t>
            </a:r>
            <a:r>
              <a:rPr lang="de-DE" sz="2400" dirty="0" err="1">
                <a:latin typeface="Source Sans 3"/>
                <a:cs typeface="Source Sans 3"/>
              </a:rPr>
              <a:t>Seßhaftwerdens</a:t>
            </a:r>
            <a:endParaRPr lang="de-DE" sz="2400" dirty="0">
              <a:latin typeface="Source Sans 3"/>
              <a:cs typeface="Source Sans 3"/>
            </a:endParaRPr>
          </a:p>
          <a:p>
            <a:pPr marL="355600" marR="496570" indent="-342900">
              <a:lnSpc>
                <a:spcPts val="3000"/>
              </a:lnSpc>
              <a:spcBef>
                <a:spcPts val="100"/>
              </a:spcBef>
              <a:buFont typeface="Arial" panose="020B0604020202020204" pitchFamily="34" charset="0"/>
              <a:buChar char="•"/>
            </a:pPr>
            <a:r>
              <a:rPr lang="de-DE" sz="2400" dirty="0">
                <a:latin typeface="Source Sans 3"/>
                <a:cs typeface="Source Sans 3"/>
              </a:rPr>
              <a:t>Echos der NS-„Volksgemeinschaft“ – aber christianisiert</a:t>
            </a:r>
            <a:endParaRPr lang="de-DE" sz="2400" spc="-10" dirty="0">
              <a:solidFill>
                <a:srgbClr val="231F20"/>
              </a:solidFill>
              <a:latin typeface="Source Sans 3"/>
              <a:cs typeface="Source Sans 3"/>
            </a:endParaRPr>
          </a:p>
        </p:txBody>
      </p:sp>
      <p:sp>
        <p:nvSpPr>
          <p:cNvPr id="16" name="object 3">
            <a:extLst>
              <a:ext uri="{FF2B5EF4-FFF2-40B4-BE49-F238E27FC236}">
                <a16:creationId xmlns:a16="http://schemas.microsoft.com/office/drawing/2014/main" id="{2A8F99E3-74FC-C2EC-EABD-686D0C4CDDBF}"/>
              </a:ext>
            </a:extLst>
          </p:cNvPr>
          <p:cNvSpPr txBox="1"/>
          <p:nvPr/>
        </p:nvSpPr>
        <p:spPr>
          <a:xfrm>
            <a:off x="10210800" y="6422451"/>
            <a:ext cx="854062"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r>
              <a:rPr lang="de-DE" dirty="0">
                <a:solidFill>
                  <a:srgbClr val="007DC5"/>
                </a:solidFill>
              </a:rPr>
              <a:t>3.4.2025</a:t>
            </a:r>
          </a:p>
        </p:txBody>
      </p:sp>
      <p:sp>
        <p:nvSpPr>
          <p:cNvPr id="17" name="object 2">
            <a:extLst>
              <a:ext uri="{FF2B5EF4-FFF2-40B4-BE49-F238E27FC236}">
                <a16:creationId xmlns:a16="http://schemas.microsoft.com/office/drawing/2014/main" id="{F9B47C51-E507-981F-E4E3-0D2C0CBEE8ED}"/>
              </a:ext>
            </a:extLst>
          </p:cNvPr>
          <p:cNvSpPr txBox="1"/>
          <p:nvPr/>
        </p:nvSpPr>
        <p:spPr>
          <a:xfrm>
            <a:off x="11430000" y="6422451"/>
            <a:ext cx="235277"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fld id="{9BAEF491-9A49-4EE1-AE34-6266C14BD4EE}" type="slidenum">
              <a:rPr lang="de-DE">
                <a:solidFill>
                  <a:srgbClr val="007DC5"/>
                </a:solidFill>
              </a:rPr>
              <a:t>6</a:t>
            </a:fld>
            <a:endParaRPr dirty="0">
              <a:solidFill>
                <a:srgbClr val="007DC5"/>
              </a:solidFill>
            </a:endParaRPr>
          </a:p>
        </p:txBody>
      </p:sp>
      <p:sp>
        <p:nvSpPr>
          <p:cNvPr id="3" name="Textfeld 2">
            <a:extLst>
              <a:ext uri="{FF2B5EF4-FFF2-40B4-BE49-F238E27FC236}">
                <a16:creationId xmlns:a16="http://schemas.microsoft.com/office/drawing/2014/main" id="{A6E1EFD7-34DD-71E2-0F17-40D9341EF0E3}"/>
              </a:ext>
            </a:extLst>
          </p:cNvPr>
          <p:cNvSpPr txBox="1"/>
          <p:nvPr/>
        </p:nvSpPr>
        <p:spPr>
          <a:xfrm>
            <a:off x="5637276" y="2971800"/>
            <a:ext cx="914400" cy="914400"/>
          </a:xfrm>
          <a:prstGeom prst="rect">
            <a:avLst/>
          </a:prstGeom>
          <a:noFill/>
        </p:spPr>
        <p:txBody>
          <a:bodyPr wrap="square" rtlCol="0">
            <a:spAutoFit/>
          </a:bodyPr>
          <a:lstStyle/>
          <a:p>
            <a:endParaRPr lang="de-DE" dirty="0"/>
          </a:p>
        </p:txBody>
      </p:sp>
      <p:sp>
        <p:nvSpPr>
          <p:cNvPr id="11" name="object 4">
            <a:extLst>
              <a:ext uri="{FF2B5EF4-FFF2-40B4-BE49-F238E27FC236}">
                <a16:creationId xmlns:a16="http://schemas.microsoft.com/office/drawing/2014/main" id="{F83FE712-B1D0-4B03-23DA-F05606E107AA}"/>
              </a:ext>
            </a:extLst>
          </p:cNvPr>
          <p:cNvSpPr txBox="1"/>
          <p:nvPr/>
        </p:nvSpPr>
        <p:spPr>
          <a:xfrm>
            <a:off x="544898" y="6422451"/>
            <a:ext cx="9384711" cy="197490"/>
          </a:xfrm>
          <a:prstGeom prst="rect">
            <a:avLst/>
          </a:prstGeom>
        </p:spPr>
        <p:txBody>
          <a:bodyPr vert="horz" wrap="square" lIns="0" tIns="12700" rIns="0" bIns="0" rtlCol="0">
            <a:spAutoFit/>
          </a:bodyPr>
          <a:lstStyle/>
          <a:p>
            <a:pPr marL="12700" algn="l">
              <a:lnSpc>
                <a:spcPct val="100000"/>
              </a:lnSpc>
              <a:spcBef>
                <a:spcPts val="100"/>
              </a:spcBef>
            </a:pPr>
            <a:r>
              <a:rPr lang="de-DE" sz="1200" dirty="0">
                <a:solidFill>
                  <a:srgbClr val="007DC5"/>
                </a:solidFill>
                <a:latin typeface="Source Sans 3"/>
                <a:cs typeface="Source Sans 3"/>
              </a:rPr>
              <a:t>Dr. Bernhard Gotto: Expertise über Wilhelm </a:t>
            </a:r>
            <a:r>
              <a:rPr lang="de-DE" sz="1200" dirty="0" err="1">
                <a:solidFill>
                  <a:srgbClr val="007DC5"/>
                </a:solidFill>
                <a:latin typeface="Source Sans 3"/>
                <a:cs typeface="Source Sans 3"/>
              </a:rPr>
              <a:t>Aschka</a:t>
            </a:r>
            <a:r>
              <a:rPr lang="de-DE" sz="1200" dirty="0">
                <a:solidFill>
                  <a:srgbClr val="007DC5"/>
                </a:solidFill>
                <a:latin typeface="Source Sans 3"/>
                <a:cs typeface="Source Sans 3"/>
              </a:rPr>
              <a:t> </a:t>
            </a:r>
            <a:endParaRPr sz="1200" dirty="0">
              <a:solidFill>
                <a:srgbClr val="007DC5"/>
              </a:solidFill>
              <a:latin typeface="Source Sans 3"/>
              <a:cs typeface="Source Sans 3"/>
            </a:endParaRPr>
          </a:p>
        </p:txBody>
      </p:sp>
      <p:pic>
        <p:nvPicPr>
          <p:cNvPr id="2" name="Grafik 1" descr="Ein Bild, das Text, Zeitung enthält.&#10;&#10;KI-generierte Inhalte können fehlerhaft sein.">
            <a:extLst>
              <a:ext uri="{FF2B5EF4-FFF2-40B4-BE49-F238E27FC236}">
                <a16:creationId xmlns:a16="http://schemas.microsoft.com/office/drawing/2014/main" id="{35701D70-EC43-87DE-6B72-1A8E1B4C7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344" y="0"/>
            <a:ext cx="5746656" cy="4953000"/>
          </a:xfrm>
          <a:prstGeom prst="rect">
            <a:avLst/>
          </a:prstGeom>
        </p:spPr>
      </p:pic>
    </p:spTree>
    <p:extLst>
      <p:ext uri="{BB962C8B-B14F-4D97-AF65-F5344CB8AC3E}">
        <p14:creationId xmlns:p14="http://schemas.microsoft.com/office/powerpoint/2010/main" val="28558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BAD2ED"/>
          </a:solidFill>
        </p:spPr>
        <p:txBody>
          <a:bodyPr wrap="square" lIns="0" tIns="0" rIns="0" bIns="0" rtlCol="0"/>
          <a:lstStyle/>
          <a:p>
            <a:endParaRPr/>
          </a:p>
        </p:txBody>
      </p:sp>
      <p:sp>
        <p:nvSpPr>
          <p:cNvPr id="3" name="object 3"/>
          <p:cNvSpPr/>
          <p:nvPr/>
        </p:nvSpPr>
        <p:spPr>
          <a:xfrm>
            <a:off x="0" y="1610994"/>
            <a:ext cx="11664315" cy="3321050"/>
          </a:xfrm>
          <a:custGeom>
            <a:avLst/>
            <a:gdLst/>
            <a:ahLst/>
            <a:cxnLst/>
            <a:rect l="l" t="t" r="r" b="b"/>
            <a:pathLst>
              <a:path w="11664315" h="3321050">
                <a:moveTo>
                  <a:pt x="11663997" y="0"/>
                </a:moveTo>
                <a:lnTo>
                  <a:pt x="0" y="0"/>
                </a:lnTo>
                <a:lnTo>
                  <a:pt x="0" y="3320999"/>
                </a:lnTo>
                <a:lnTo>
                  <a:pt x="11663997" y="3320999"/>
                </a:lnTo>
                <a:lnTo>
                  <a:pt x="11663997" y="0"/>
                </a:lnTo>
                <a:close/>
              </a:path>
            </a:pathLst>
          </a:custGeom>
          <a:solidFill>
            <a:srgbClr val="007DC5"/>
          </a:solidFill>
        </p:spPr>
        <p:txBody>
          <a:bodyPr wrap="square" lIns="0" tIns="0" rIns="0" bIns="0" rtlCol="0"/>
          <a:lstStyle/>
          <a:p>
            <a:endParaRPr/>
          </a:p>
        </p:txBody>
      </p:sp>
      <p:sp>
        <p:nvSpPr>
          <p:cNvPr id="5" name="object 5"/>
          <p:cNvSpPr txBox="1"/>
          <p:nvPr/>
        </p:nvSpPr>
        <p:spPr>
          <a:xfrm>
            <a:off x="527685" y="2407936"/>
            <a:ext cx="10866701" cy="1672253"/>
          </a:xfrm>
          <a:prstGeom prst="rect">
            <a:avLst/>
          </a:prstGeom>
        </p:spPr>
        <p:txBody>
          <a:bodyPr vert="horz" wrap="square" lIns="0" tIns="10160" rIns="0" bIns="0" rtlCol="0">
            <a:spAutoFit/>
          </a:bodyPr>
          <a:lstStyle/>
          <a:p>
            <a:pPr marL="12700" marR="5080">
              <a:spcBef>
                <a:spcPts val="80"/>
              </a:spcBef>
            </a:pPr>
            <a:r>
              <a:rPr lang="de-DE" sz="3600" dirty="0">
                <a:solidFill>
                  <a:srgbClr val="FFFFFF"/>
                </a:solidFill>
                <a:latin typeface="Source Sans Pro Black" panose="020F0502020204030204" pitchFamily="34" charset="0"/>
                <a:cs typeface="Source Sans 3"/>
              </a:rPr>
              <a:t>Wenn </a:t>
            </a:r>
            <a:r>
              <a:rPr lang="de-DE" sz="3600" dirty="0" err="1">
                <a:solidFill>
                  <a:srgbClr val="FFFFFF"/>
                </a:solidFill>
                <a:latin typeface="Source Sans Pro Black" panose="020F0502020204030204" pitchFamily="34" charset="0"/>
                <a:cs typeface="Source Sans 3"/>
              </a:rPr>
              <a:t>Aschka</a:t>
            </a:r>
            <a:r>
              <a:rPr lang="de-DE" sz="3600" dirty="0">
                <a:solidFill>
                  <a:srgbClr val="FFFFFF"/>
                </a:solidFill>
                <a:latin typeface="Source Sans Pro Black" panose="020F0502020204030204" pitchFamily="34" charset="0"/>
                <a:cs typeface="Source Sans 3"/>
              </a:rPr>
              <a:t> in der öffentlichen Erinnerung einen Platz behalten soll, müssen beide Seiten seiner Biografie dort Raum erhalten</a:t>
            </a:r>
            <a:r>
              <a:rPr sz="3600" spc="-10" dirty="0">
                <a:solidFill>
                  <a:srgbClr val="FFFFFF"/>
                </a:solidFill>
                <a:latin typeface="Source Sans Pro Black" panose="020F0502020204030204" pitchFamily="34" charset="0"/>
                <a:cs typeface="Source Sans 3"/>
              </a:rPr>
              <a:t>.</a:t>
            </a:r>
            <a:endParaRPr sz="3600" dirty="0">
              <a:latin typeface="Source Sans Pro Black" panose="020F0502020204030204" pitchFamily="34" charset="0"/>
              <a:cs typeface="Source Sans 3"/>
            </a:endParaRPr>
          </a:p>
        </p:txBody>
      </p:sp>
      <p:sp>
        <p:nvSpPr>
          <p:cNvPr id="6" name="object 6"/>
          <p:cNvSpPr/>
          <p:nvPr/>
        </p:nvSpPr>
        <p:spPr>
          <a:xfrm>
            <a:off x="0" y="4931994"/>
            <a:ext cx="11664315" cy="1281430"/>
          </a:xfrm>
          <a:custGeom>
            <a:avLst/>
            <a:gdLst/>
            <a:ahLst/>
            <a:cxnLst/>
            <a:rect l="l" t="t" r="r" b="b"/>
            <a:pathLst>
              <a:path w="11664315" h="1281429">
                <a:moveTo>
                  <a:pt x="11663997" y="0"/>
                </a:moveTo>
                <a:lnTo>
                  <a:pt x="0" y="0"/>
                </a:lnTo>
                <a:lnTo>
                  <a:pt x="0" y="1281010"/>
                </a:lnTo>
                <a:lnTo>
                  <a:pt x="11663997" y="1281010"/>
                </a:lnTo>
                <a:lnTo>
                  <a:pt x="11663997" y="0"/>
                </a:lnTo>
                <a:close/>
              </a:path>
            </a:pathLst>
          </a:custGeom>
          <a:solidFill>
            <a:srgbClr val="FFFFFF"/>
          </a:solidFill>
        </p:spPr>
        <p:txBody>
          <a:bodyPr wrap="square" lIns="0" tIns="0" rIns="0" bIns="0" rtlCol="0"/>
          <a:lstStyle/>
          <a:p>
            <a:endParaRPr/>
          </a:p>
        </p:txBody>
      </p:sp>
      <p:sp>
        <p:nvSpPr>
          <p:cNvPr id="7" name="object 7"/>
          <p:cNvSpPr txBox="1"/>
          <p:nvPr/>
        </p:nvSpPr>
        <p:spPr>
          <a:xfrm>
            <a:off x="471585" y="5247006"/>
            <a:ext cx="10978900" cy="817916"/>
          </a:xfrm>
          <a:prstGeom prst="rect">
            <a:avLst/>
          </a:prstGeom>
        </p:spPr>
        <p:txBody>
          <a:bodyPr vert="horz" wrap="square" lIns="0" tIns="12700" rIns="0" bIns="0" rtlCol="0">
            <a:spAutoFit/>
          </a:bodyPr>
          <a:lstStyle/>
          <a:p>
            <a:pPr marL="12700" marR="5080">
              <a:lnSpc>
                <a:spcPct val="109300"/>
              </a:lnSpc>
              <a:spcBef>
                <a:spcPts val="100"/>
              </a:spcBef>
            </a:pPr>
            <a:r>
              <a:rPr lang="de-DE" sz="2400" spc="-20" dirty="0">
                <a:solidFill>
                  <a:srgbClr val="007DC5"/>
                </a:solidFill>
                <a:latin typeface="Source Sans 3" panose="020B0604020202020204" charset="0"/>
                <a:cs typeface="Source Sans 3 Black"/>
              </a:rPr>
              <a:t>Wilhelm </a:t>
            </a:r>
            <a:r>
              <a:rPr lang="de-DE" sz="2400" spc="-20" dirty="0" err="1">
                <a:solidFill>
                  <a:srgbClr val="007DC5"/>
                </a:solidFill>
                <a:latin typeface="Source Sans 3" panose="020B0604020202020204" charset="0"/>
                <a:cs typeface="Source Sans 3 Black"/>
              </a:rPr>
              <a:t>Aschka</a:t>
            </a:r>
            <a:r>
              <a:rPr lang="de-DE" sz="2400" spc="-20" dirty="0">
                <a:solidFill>
                  <a:srgbClr val="007DC5"/>
                </a:solidFill>
                <a:latin typeface="Source Sans 3" panose="020B0604020202020204" charset="0"/>
                <a:cs typeface="Source Sans 3 Black"/>
              </a:rPr>
              <a:t> (1900 – 1988):  vom NS-Aktivist zum Heimatforscher, erscheint in </a:t>
            </a:r>
            <a:r>
              <a:rPr lang="de-DE" sz="2400" i="1" spc="-20" dirty="0">
                <a:solidFill>
                  <a:srgbClr val="007DC5"/>
                </a:solidFill>
                <a:latin typeface="Source Sans 3" panose="020B0604020202020204" charset="0"/>
                <a:cs typeface="Source Sans 3 Black"/>
              </a:rPr>
              <a:t>Zeitschrift des Historischen Vereins für Schwaben </a:t>
            </a:r>
            <a:r>
              <a:rPr lang="de-DE" sz="2400" spc="-20" dirty="0">
                <a:solidFill>
                  <a:srgbClr val="007DC5"/>
                </a:solidFill>
                <a:latin typeface="Source Sans 3" panose="020B0604020202020204" charset="0"/>
                <a:cs typeface="Source Sans 3 Black"/>
              </a:rPr>
              <a:t>117 (im Druck)</a:t>
            </a:r>
            <a:endParaRPr lang="de-DE" sz="2400" dirty="0">
              <a:latin typeface="Source Sans 3" panose="020B0604020202020204" charset="0"/>
              <a:cs typeface="Source Sans 3 Black"/>
            </a:endParaRPr>
          </a:p>
        </p:txBody>
      </p:sp>
      <p:sp>
        <p:nvSpPr>
          <p:cNvPr id="18" name="object 2">
            <a:extLst>
              <a:ext uri="{FF2B5EF4-FFF2-40B4-BE49-F238E27FC236}">
                <a16:creationId xmlns:a16="http://schemas.microsoft.com/office/drawing/2014/main" id="{F7766620-C07C-4517-E2E8-3B88D087D329}"/>
              </a:ext>
            </a:extLst>
          </p:cNvPr>
          <p:cNvSpPr txBox="1"/>
          <p:nvPr/>
        </p:nvSpPr>
        <p:spPr>
          <a:xfrm>
            <a:off x="11430000" y="6422451"/>
            <a:ext cx="235277"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fld id="{9BAEF491-9A49-4EE1-AE34-6266C14BD4EE}" type="slidenum">
              <a:rPr lang="de-DE">
                <a:solidFill>
                  <a:srgbClr val="007DC5"/>
                </a:solidFill>
              </a:rPr>
              <a:t>7</a:t>
            </a:fld>
            <a:endParaRPr dirty="0">
              <a:solidFill>
                <a:srgbClr val="007DC5"/>
              </a:solidFill>
            </a:endParaRPr>
          </a:p>
        </p:txBody>
      </p:sp>
      <p:sp>
        <p:nvSpPr>
          <p:cNvPr id="19" name="object 3">
            <a:extLst>
              <a:ext uri="{FF2B5EF4-FFF2-40B4-BE49-F238E27FC236}">
                <a16:creationId xmlns:a16="http://schemas.microsoft.com/office/drawing/2014/main" id="{FBFD0DE2-9414-9B89-7DC8-FBC9DDDD38D6}"/>
              </a:ext>
            </a:extLst>
          </p:cNvPr>
          <p:cNvSpPr txBox="1"/>
          <p:nvPr/>
        </p:nvSpPr>
        <p:spPr>
          <a:xfrm>
            <a:off x="10210800" y="6422451"/>
            <a:ext cx="854062" cy="197490"/>
          </a:xfrm>
          <a:prstGeom prst="rect">
            <a:avLst/>
          </a:prstGeom>
        </p:spPr>
        <p:txBody>
          <a:bodyPr vert="horz" wrap="square" lIns="0" tIns="12700" rIns="0" bIns="0" rtlCol="0">
            <a:spAutoFit/>
          </a:bodyPr>
          <a:lstStyle>
            <a:defPPr>
              <a:defRPr kern="0"/>
            </a:defPPr>
            <a:lvl1pPr marL="12700" algn="r">
              <a:lnSpc>
                <a:spcPct val="100000"/>
              </a:lnSpc>
              <a:spcBef>
                <a:spcPts val="100"/>
              </a:spcBef>
              <a:defRPr sz="1200">
                <a:solidFill>
                  <a:srgbClr val="939598"/>
                </a:solidFill>
                <a:latin typeface="Source Sans 3"/>
                <a:cs typeface="Source Sans 3"/>
              </a:defRPr>
            </a:lvl1pPr>
          </a:lstStyle>
          <a:p>
            <a:r>
              <a:rPr lang="de-DE" dirty="0">
                <a:solidFill>
                  <a:srgbClr val="007DC5"/>
                </a:solidFill>
              </a:rPr>
              <a:t>3.4.2025</a:t>
            </a:r>
            <a:endParaRPr dirty="0">
              <a:solidFill>
                <a:srgbClr val="007DC5"/>
              </a:solidFill>
            </a:endParaRPr>
          </a:p>
        </p:txBody>
      </p:sp>
      <p:sp>
        <p:nvSpPr>
          <p:cNvPr id="20" name="object 4">
            <a:extLst>
              <a:ext uri="{FF2B5EF4-FFF2-40B4-BE49-F238E27FC236}">
                <a16:creationId xmlns:a16="http://schemas.microsoft.com/office/drawing/2014/main" id="{D5C4B42D-B567-1031-2B0F-1803FD1AAACD}"/>
              </a:ext>
            </a:extLst>
          </p:cNvPr>
          <p:cNvSpPr txBox="1"/>
          <p:nvPr/>
        </p:nvSpPr>
        <p:spPr>
          <a:xfrm>
            <a:off x="544898" y="6422451"/>
            <a:ext cx="9384711" cy="197490"/>
          </a:xfrm>
          <a:prstGeom prst="rect">
            <a:avLst/>
          </a:prstGeom>
        </p:spPr>
        <p:txBody>
          <a:bodyPr vert="horz" wrap="square" lIns="0" tIns="12700" rIns="0" bIns="0" rtlCol="0">
            <a:spAutoFit/>
          </a:bodyPr>
          <a:lstStyle/>
          <a:p>
            <a:pPr marL="12700" algn="l">
              <a:spcBef>
                <a:spcPts val="100"/>
              </a:spcBef>
            </a:pPr>
            <a:r>
              <a:rPr lang="de-DE" sz="1200" dirty="0">
                <a:solidFill>
                  <a:srgbClr val="007DC5"/>
                </a:solidFill>
                <a:latin typeface="Source Sans 3"/>
                <a:cs typeface="Source Sans 3"/>
              </a:rPr>
              <a:t>Dr. Bernhard Gotto: Expertise über Wilhelm </a:t>
            </a:r>
            <a:r>
              <a:rPr lang="de-DE" sz="1200" dirty="0" err="1">
                <a:solidFill>
                  <a:srgbClr val="007DC5"/>
                </a:solidFill>
                <a:latin typeface="Source Sans 3"/>
                <a:cs typeface="Source Sans 3"/>
              </a:rPr>
              <a:t>Aschka</a:t>
            </a:r>
            <a:r>
              <a:rPr lang="de-DE" sz="1200" dirty="0">
                <a:solidFill>
                  <a:srgbClr val="007DC5"/>
                </a:solidFill>
                <a:latin typeface="Source Sans 3"/>
                <a:cs typeface="Source Sans 3"/>
              </a:rPr>
              <a:t> </a:t>
            </a:r>
            <a:endParaRPr sz="1200" dirty="0">
              <a:latin typeface="Source Sans 3"/>
              <a:cs typeface="Source Sans 3"/>
            </a:endParaRPr>
          </a:p>
        </p:txBody>
      </p:sp>
      <p:pic>
        <p:nvPicPr>
          <p:cNvPr id="21" name="Grafik 20">
            <a:extLst>
              <a:ext uri="{FF2B5EF4-FFF2-40B4-BE49-F238E27FC236}">
                <a16:creationId xmlns:a16="http://schemas.microsoft.com/office/drawing/2014/main" id="{8A17074E-B6B9-D748-A7F3-928BAF3F9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74" y="346787"/>
            <a:ext cx="2994608" cy="6023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C37073BA-8300-7349-9140-6C0F4379EB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object 4">
            <a:extLst>
              <a:ext uri="{FF2B5EF4-FFF2-40B4-BE49-F238E27FC236}">
                <a16:creationId xmlns:a16="http://schemas.microsoft.com/office/drawing/2014/main" id="{B182D1A8-3860-284A-98C0-63868CE46942}"/>
              </a:ext>
            </a:extLst>
          </p:cNvPr>
          <p:cNvSpPr/>
          <p:nvPr/>
        </p:nvSpPr>
        <p:spPr>
          <a:xfrm>
            <a:off x="306006" y="4716005"/>
            <a:ext cx="6066155" cy="1746250"/>
          </a:xfrm>
          <a:custGeom>
            <a:avLst/>
            <a:gdLst/>
            <a:ahLst/>
            <a:cxnLst/>
            <a:rect l="l" t="t" r="r" b="b"/>
            <a:pathLst>
              <a:path w="6066155" h="1746250">
                <a:moveTo>
                  <a:pt x="6066002" y="0"/>
                </a:moveTo>
                <a:lnTo>
                  <a:pt x="0" y="0"/>
                </a:lnTo>
                <a:lnTo>
                  <a:pt x="0" y="1745995"/>
                </a:lnTo>
                <a:lnTo>
                  <a:pt x="6066002" y="1745995"/>
                </a:lnTo>
                <a:lnTo>
                  <a:pt x="6066002" y="0"/>
                </a:lnTo>
                <a:close/>
              </a:path>
            </a:pathLst>
          </a:custGeom>
          <a:solidFill>
            <a:srgbClr val="007DC5"/>
          </a:solidFill>
        </p:spPr>
        <p:txBody>
          <a:bodyPr wrap="square" lIns="0" tIns="0" rIns="0" bIns="0" rtlCol="0"/>
          <a:lstStyle/>
          <a:p>
            <a:endParaRPr/>
          </a:p>
        </p:txBody>
      </p:sp>
      <p:sp>
        <p:nvSpPr>
          <p:cNvPr id="5" name="object 5"/>
          <p:cNvSpPr txBox="1"/>
          <p:nvPr/>
        </p:nvSpPr>
        <p:spPr>
          <a:xfrm>
            <a:off x="545299" y="4893048"/>
            <a:ext cx="3223260" cy="970280"/>
          </a:xfrm>
          <a:prstGeom prst="rect">
            <a:avLst/>
          </a:prstGeom>
        </p:spPr>
        <p:txBody>
          <a:bodyPr vert="horz" wrap="square" lIns="0" tIns="53340" rIns="0" bIns="0" rtlCol="0">
            <a:spAutoFit/>
          </a:bodyPr>
          <a:lstStyle/>
          <a:p>
            <a:pPr marL="12700" marR="5080">
              <a:lnSpc>
                <a:spcPts val="3600"/>
              </a:lnSpc>
              <a:spcBef>
                <a:spcPts val="420"/>
              </a:spcBef>
            </a:pPr>
            <a:r>
              <a:rPr sz="3200" b="1" dirty="0">
                <a:solidFill>
                  <a:srgbClr val="FFFFFF"/>
                </a:solidFill>
                <a:latin typeface="Source Sans 3 Black"/>
                <a:cs typeface="Source Sans 3 Black"/>
              </a:rPr>
              <a:t>Danke</a:t>
            </a:r>
            <a:r>
              <a:rPr sz="3200" b="1" spc="-65" dirty="0">
                <a:solidFill>
                  <a:srgbClr val="FFFFFF"/>
                </a:solidFill>
                <a:latin typeface="Source Sans 3 Black"/>
                <a:cs typeface="Source Sans 3 Black"/>
              </a:rPr>
              <a:t> </a:t>
            </a:r>
            <a:r>
              <a:rPr sz="3200" b="1" dirty="0">
                <a:solidFill>
                  <a:srgbClr val="FFFFFF"/>
                </a:solidFill>
                <a:latin typeface="Source Sans 3 Black"/>
                <a:cs typeface="Source Sans 3 Black"/>
              </a:rPr>
              <a:t>für</a:t>
            </a:r>
            <a:r>
              <a:rPr sz="3200" b="1" spc="-60" dirty="0">
                <a:solidFill>
                  <a:srgbClr val="FFFFFF"/>
                </a:solidFill>
                <a:latin typeface="Source Sans 3 Black"/>
                <a:cs typeface="Source Sans 3 Black"/>
              </a:rPr>
              <a:t> </a:t>
            </a:r>
            <a:r>
              <a:rPr sz="3200" b="1" spc="-20" dirty="0">
                <a:solidFill>
                  <a:srgbClr val="FFFFFF"/>
                </a:solidFill>
                <a:latin typeface="Source Sans 3 Black"/>
                <a:cs typeface="Source Sans 3 Black"/>
              </a:rPr>
              <a:t>Ihre </a:t>
            </a:r>
            <a:r>
              <a:rPr sz="3200" b="1" spc="-10" dirty="0">
                <a:solidFill>
                  <a:srgbClr val="FFFFFF"/>
                </a:solidFill>
                <a:latin typeface="Source Sans 3 Black"/>
                <a:cs typeface="Source Sans 3 Black"/>
              </a:rPr>
              <a:t>Aufmerksamkeit!</a:t>
            </a:r>
            <a:endParaRPr sz="3200" dirty="0">
              <a:latin typeface="Source Sans 3 Black"/>
              <a:cs typeface="Source Sans 3 Black"/>
            </a:endParaRPr>
          </a:p>
        </p:txBody>
      </p:sp>
      <p:sp>
        <p:nvSpPr>
          <p:cNvPr id="6" name="object 6"/>
          <p:cNvSpPr/>
          <p:nvPr/>
        </p:nvSpPr>
        <p:spPr>
          <a:xfrm>
            <a:off x="4800053" y="3564001"/>
            <a:ext cx="2592070" cy="2592070"/>
          </a:xfrm>
          <a:custGeom>
            <a:avLst/>
            <a:gdLst/>
            <a:ahLst/>
            <a:cxnLst/>
            <a:rect l="l" t="t" r="r" b="b"/>
            <a:pathLst>
              <a:path w="2592070" h="2592070">
                <a:moveTo>
                  <a:pt x="2592006" y="0"/>
                </a:moveTo>
                <a:lnTo>
                  <a:pt x="0" y="0"/>
                </a:lnTo>
                <a:lnTo>
                  <a:pt x="0" y="2591993"/>
                </a:lnTo>
                <a:lnTo>
                  <a:pt x="2592006" y="2591993"/>
                </a:lnTo>
                <a:lnTo>
                  <a:pt x="2592006" y="0"/>
                </a:lnTo>
                <a:close/>
              </a:path>
            </a:pathLst>
          </a:custGeom>
          <a:solidFill>
            <a:srgbClr val="DCDDDE"/>
          </a:solidFill>
        </p:spPr>
        <p:txBody>
          <a:bodyPr wrap="square" lIns="0" tIns="0" rIns="0" bIns="0" rtlCol="0"/>
          <a:lstStyle/>
          <a:p>
            <a:endParaRPr/>
          </a:p>
        </p:txBody>
      </p:sp>
      <p:sp>
        <p:nvSpPr>
          <p:cNvPr id="7" name="object 7"/>
          <p:cNvSpPr txBox="1"/>
          <p:nvPr/>
        </p:nvSpPr>
        <p:spPr>
          <a:xfrm>
            <a:off x="4876800" y="3785415"/>
            <a:ext cx="2438400" cy="818044"/>
          </a:xfrm>
          <a:prstGeom prst="rect">
            <a:avLst/>
          </a:prstGeom>
        </p:spPr>
        <p:txBody>
          <a:bodyPr vert="horz" wrap="square" lIns="0" tIns="12700" rIns="0" bIns="0" rtlCol="0">
            <a:spAutoFit/>
          </a:bodyPr>
          <a:lstStyle/>
          <a:p>
            <a:pPr marL="12700" marR="345440">
              <a:lnSpc>
                <a:spcPct val="109300"/>
              </a:lnSpc>
              <a:spcBef>
                <a:spcPts val="100"/>
              </a:spcBef>
            </a:pPr>
            <a:r>
              <a:rPr lang="de-DE" sz="1600" b="1" dirty="0">
                <a:solidFill>
                  <a:srgbClr val="231F20"/>
                </a:solidFill>
                <a:latin typeface="Source Sans 3 Black"/>
                <a:cs typeface="Source Sans 3 Black"/>
              </a:rPr>
              <a:t>Dr. Bernhard Gotto</a:t>
            </a:r>
            <a:endParaRPr sz="1600" dirty="0">
              <a:latin typeface="Source Sans 3 Black"/>
              <a:cs typeface="Source Sans 3 Black"/>
            </a:endParaRPr>
          </a:p>
          <a:p>
            <a:pPr marL="12700" marR="5080">
              <a:lnSpc>
                <a:spcPct val="109300"/>
              </a:lnSpc>
            </a:pPr>
            <a:r>
              <a:rPr lang="de-DE" sz="1600" b="1" dirty="0" err="1">
                <a:solidFill>
                  <a:srgbClr val="231F20"/>
                </a:solidFill>
                <a:latin typeface="Source Sans 3 SemiBold"/>
                <a:cs typeface="Source Sans 3 SemiBold"/>
                <a:hlinkClick r:id="rId3"/>
              </a:rPr>
              <a:t>gotto</a:t>
            </a:r>
            <a:r>
              <a:rPr sz="1600" b="1" dirty="0">
                <a:solidFill>
                  <a:srgbClr val="231F20"/>
                </a:solidFill>
                <a:latin typeface="Source Sans 3 SemiBold"/>
                <a:cs typeface="Source Sans 3 SemiBold"/>
                <a:hlinkClick r:id="rId3"/>
              </a:rPr>
              <a:t>@ifz-</a:t>
            </a:r>
            <a:r>
              <a:rPr sz="1600" b="1" spc="-10" dirty="0">
                <a:solidFill>
                  <a:srgbClr val="231F20"/>
                </a:solidFill>
                <a:latin typeface="Source Sans 3 SemiBold"/>
                <a:cs typeface="Source Sans 3 SemiBold"/>
                <a:hlinkClick r:id="rId3"/>
              </a:rPr>
              <a:t>muenchen.de</a:t>
            </a:r>
            <a:r>
              <a:rPr sz="1600" b="1" spc="-10" dirty="0">
                <a:solidFill>
                  <a:srgbClr val="231F20"/>
                </a:solidFill>
                <a:latin typeface="Source Sans 3 SemiBold"/>
                <a:cs typeface="Source Sans 3 SemiBold"/>
              </a:rPr>
              <a:t> </a:t>
            </a:r>
            <a:r>
              <a:rPr sz="1600" b="1" spc="-20" dirty="0">
                <a:solidFill>
                  <a:srgbClr val="231F20"/>
                </a:solidFill>
                <a:latin typeface="Source Sans 3 SemiBold"/>
                <a:cs typeface="Source Sans 3 SemiBold"/>
                <a:hlinkClick r:id="rId4"/>
              </a:rPr>
              <a:t>www.ifz-</a:t>
            </a:r>
            <a:r>
              <a:rPr sz="1600" b="1" spc="-10" dirty="0">
                <a:solidFill>
                  <a:srgbClr val="231F20"/>
                </a:solidFill>
                <a:latin typeface="Source Sans 3 SemiBold"/>
                <a:cs typeface="Source Sans 3 SemiBold"/>
                <a:hlinkClick r:id="rId4"/>
              </a:rPr>
              <a:t>muenchen.de</a:t>
            </a:r>
            <a:endParaRPr sz="1600" dirty="0">
              <a:latin typeface="Source Sans 3 SemiBold"/>
              <a:cs typeface="Source Sans 3 SemiBold"/>
            </a:endParaRPr>
          </a:p>
        </p:txBody>
      </p:sp>
      <p:pic>
        <p:nvPicPr>
          <p:cNvPr id="19" name="Grafik 18">
            <a:extLst>
              <a:ext uri="{FF2B5EF4-FFF2-40B4-BE49-F238E27FC236}">
                <a16:creationId xmlns:a16="http://schemas.microsoft.com/office/drawing/2014/main" id="{E8FFF9F4-FE9A-2849-A16C-CED9FF737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80" y="348039"/>
            <a:ext cx="3010529" cy="60551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518</Words>
  <Application>Microsoft Office PowerPoint</Application>
  <PresentationFormat>Breitbild</PresentationFormat>
  <Paragraphs>72</Paragraphs>
  <Slides>8</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vt:i4>
      </vt:variant>
    </vt:vector>
  </HeadingPairs>
  <TitlesOfParts>
    <vt:vector size="16" baseType="lpstr">
      <vt:lpstr>Arial</vt:lpstr>
      <vt:lpstr>Calibri</vt:lpstr>
      <vt:lpstr>Source Sans 3 SemiBold</vt:lpstr>
      <vt:lpstr>Source Sans 3</vt:lpstr>
      <vt:lpstr>Times New Roman</vt:lpstr>
      <vt:lpstr>Source Sans Pro Black</vt:lpstr>
      <vt:lpstr>Source Sans 3 Black</vt:lpstr>
      <vt:lpstr>Office Theme</vt:lpstr>
      <vt:lpstr>PowerPoint-Präsentation</vt:lpstr>
      <vt:lpstr>Quellengrundlage</vt:lpstr>
      <vt:lpstr>Berufliche und politische Sozialisation bis 1933</vt:lpstr>
      <vt:lpstr>NS-Berufsfunktionär in der Deutschen Arbeitsfront</vt:lpstr>
      <vt:lpstr>NS-Berufsfunktionär in der Deutschen Arbeitsfront</vt:lpstr>
      <vt:lpstr>Absturz und Neuanfang: Internierung, Entnazifizierung und Heimatforschung</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IfZ_PPT_Master_16_9_LAY_250211.indd</dc:title>
  <dc:creator>Simone Paulmichl</dc:creator>
  <cp:lastModifiedBy>Armin Haushahn (Gemeinde Pommelsbrunn)</cp:lastModifiedBy>
  <cp:revision>36</cp:revision>
  <dcterms:created xsi:type="dcterms:W3CDTF">2025-02-11T17:33:01Z</dcterms:created>
  <dcterms:modified xsi:type="dcterms:W3CDTF">2025-04-04T07:00:51Z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2025-02-11T00:00:00Z</vt:filetime>
  </property>
  <property fmtid="{D5CDD505-2E9C-101B-9397-08002B2CF9AE}" pid="3" name="Creator">
    <vt:lpwstr>Adobe InDesign CS6 (Macintosh)</vt:lpwstr>
  </property>
  <property fmtid="{D5CDD505-2E9C-101B-9397-08002B2CF9AE}" pid="4" name="GTS_PDFXConformance">
    <vt:lpwstr>PDF/X-3:2002</vt:lpwstr>
  </property>
  <property fmtid="{D5CDD505-2E9C-101B-9397-08002B2CF9AE}" pid="5" name="GTS_PDFXVersion">
    <vt:lpwstr>PDF/X-3:2002</vt:lpwstr>
  </property>
  <property fmtid="{D5CDD505-2E9C-101B-9397-08002B2CF9AE}" pid="6" name="LastSaved">
    <vt:filetime>2025-02-11T00:00:00Z</vt:filetime>
  </property>
  <property fmtid="{D5CDD505-2E9C-101B-9397-08002B2CF9AE}" pid="7" name="Producer">
    <vt:lpwstr>Adobe PDF Library 10.0.1</vt:lpwstr>
  </property>
</Properties>
</file>